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4889" r:id="rId2"/>
    <p:sldId id="4888" r:id="rId3"/>
    <p:sldId id="5056" r:id="rId4"/>
    <p:sldId id="5058" r:id="rId5"/>
    <p:sldId id="5059" r:id="rId6"/>
    <p:sldId id="5060" r:id="rId7"/>
    <p:sldId id="5062" r:id="rId8"/>
    <p:sldId id="5063" r:id="rId9"/>
    <p:sldId id="5064" r:id="rId10"/>
    <p:sldId id="5065" r:id="rId11"/>
    <p:sldId id="5088" r:id="rId12"/>
    <p:sldId id="5089" r:id="rId13"/>
    <p:sldId id="5066" r:id="rId14"/>
    <p:sldId id="5068" r:id="rId15"/>
    <p:sldId id="5069" r:id="rId16"/>
    <p:sldId id="5070" r:id="rId17"/>
    <p:sldId id="5080" r:id="rId18"/>
    <p:sldId id="5071" r:id="rId19"/>
    <p:sldId id="5078" r:id="rId20"/>
    <p:sldId id="5072" r:id="rId21"/>
    <p:sldId id="5073" r:id="rId22"/>
    <p:sldId id="5074" r:id="rId23"/>
    <p:sldId id="5075" r:id="rId24"/>
    <p:sldId id="5067" r:id="rId25"/>
    <p:sldId id="5076" r:id="rId26"/>
    <p:sldId id="5079" r:id="rId27"/>
    <p:sldId id="5082" r:id="rId28"/>
    <p:sldId id="5081" r:id="rId29"/>
    <p:sldId id="5083" r:id="rId30"/>
    <p:sldId id="5084" r:id="rId31"/>
    <p:sldId id="5085" r:id="rId32"/>
    <p:sldId id="5086" r:id="rId33"/>
    <p:sldId id="5087" r:id="rId34"/>
    <p:sldId id="5090" r:id="rId35"/>
    <p:sldId id="5091" r:id="rId36"/>
    <p:sldId id="5092" r:id="rId37"/>
    <p:sldId id="5057" r:id="rId38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680"/>
  </p:normalViewPr>
  <p:slideViewPr>
    <p:cSldViewPr snapToGrid="0">
      <p:cViewPr>
        <p:scale>
          <a:sx n="102" d="100"/>
          <a:sy n="102" d="100"/>
        </p:scale>
        <p:origin x="95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A267A-07A7-5E4F-955B-FBC9EF0DEE92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55EC2-296E-B541-A975-524BF06ABB9F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167378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de-DE" sz="1200">
                <a:latin typeface="Sen" pitchFamily="2" charset="0"/>
              </a:rPr>
              <a:t>Kein Entweder-oder! Software und Hardware. Code und Kultur. Hightech und </a:t>
            </a:r>
            <a:r>
              <a:rPr lang="de-DE" sz="1200" err="1">
                <a:latin typeface="Sen" pitchFamily="2" charset="0"/>
              </a:rPr>
              <a:t>Heartbeat</a:t>
            </a:r>
            <a:r>
              <a:rPr lang="de-DE" sz="1200">
                <a:latin typeface="Sen" pitchFamily="2" charset="0"/>
              </a:rPr>
              <a:t> – wir bringen Charaktere, Kompetenzen und Ansichten zusammen. Synergien statt Silos. Dieser Ansatz greift auch unser Logo auf: Die beiden </a:t>
            </a:r>
            <a:r>
              <a:rPr lang="de-DE" sz="1200" err="1">
                <a:latin typeface="Sen" pitchFamily="2" charset="0"/>
              </a:rPr>
              <a:t>Xe</a:t>
            </a:r>
            <a:r>
              <a:rPr lang="de-DE" sz="1200">
                <a:latin typeface="Sen" pitchFamily="2" charset="0"/>
              </a:rPr>
              <a:t> in unserem Namen formen ein „&amp;“ und symbolisieren so das Zusammenbringen unterschiedlichster Variablen.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F2F799-D6DE-CA4D-A907-0B5B609A98D5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50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6226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270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514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0386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3623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53203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5425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676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3811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028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8483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1465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43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333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7621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5037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928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117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5971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981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691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367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2179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74106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21142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53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5679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824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786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4428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243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561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327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574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6BED94-C888-6949-AF35-E1CD4BF3DAA3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5246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D4B72-B5EB-BE0B-B203-D06598CB9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853AE4-092D-4FA7-4842-8A994FFE98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4DDE0-A270-4605-AB07-F11B07527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7FFF0-92E0-1DBA-8ACE-DAFB362B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5387E-7DCF-F4E0-0EB3-D26BC4707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575192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1C64-FA34-6425-4596-D7907E15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6A11B-1440-9CAE-B736-5BF9819C4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DEB13-C761-3ECF-0085-DF81BBF1C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BDA9B-865D-7796-EC51-8B01AF004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23029-5D0E-02E8-1A07-38C5F8DA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49526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E8D967-5E7A-7D9E-8423-0400A6CCF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84570-A3BF-49B7-C92C-C1B9C84A3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D6427-8C65-8C15-6C60-DB63AD34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96E03-8D84-A9BD-7814-97E1054A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BA5CF-6A7B-448E-41B1-F9A260931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290551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ivider_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7">
            <a:extLst>
              <a:ext uri="{FF2B5EF4-FFF2-40B4-BE49-F238E27FC236}">
                <a16:creationId xmlns:a16="http://schemas.microsoft.com/office/drawing/2014/main" id="{191D609C-17CC-421B-BDFD-7F928777CDB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0000" y="0"/>
            <a:ext cx="6066000" cy="6857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 Hier können Bilder/Diagramme oder Icons platziert werden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9BDC94DA-96EF-4879-9E97-34327D1E72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0224" y="694945"/>
            <a:ext cx="5275551" cy="5424867"/>
          </a:xfrm>
          <a:prstGeom prst="rect">
            <a:avLst/>
          </a:prstGeom>
        </p:spPr>
        <p:txBody>
          <a:bodyPr anchor="ctr" anchorCtr="0"/>
          <a:lstStyle>
            <a:lvl1pPr algn="ctr">
              <a:defRPr sz="6000" cap="none" baseline="0"/>
            </a:lvl1pPr>
          </a:lstStyle>
          <a:p>
            <a:r>
              <a:rPr lang="de-DE"/>
              <a:t>Chapter</a:t>
            </a:r>
          </a:p>
        </p:txBody>
      </p:sp>
      <p:cxnSp>
        <p:nvCxnSpPr>
          <p:cNvPr id="5" name="Gerade Verbindung 8">
            <a:extLst>
              <a:ext uri="{FF2B5EF4-FFF2-40B4-BE49-F238E27FC236}">
                <a16:creationId xmlns:a16="http://schemas.microsoft.com/office/drawing/2014/main" id="{2F9BF9EC-6DAE-4305-9906-13DFBE688E2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79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9">
            <a:extLst>
              <a:ext uri="{FF2B5EF4-FFF2-40B4-BE49-F238E27FC236}">
                <a16:creationId xmlns:a16="http://schemas.microsoft.com/office/drawing/2014/main" id="{B76D434A-C59D-495D-B6ED-EECFE6DD14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1584" y="202359"/>
            <a:ext cx="5292830" cy="3456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Kapitelnummer xx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7CF3C29-58E0-7B49-A0D1-1AB057787EE2}"/>
              </a:ext>
            </a:extLst>
          </p:cNvPr>
          <p:cNvSpPr txBox="1"/>
          <p:nvPr userDrawn="1"/>
        </p:nvSpPr>
        <p:spPr>
          <a:xfrm>
            <a:off x="11117973" y="5536208"/>
            <a:ext cx="766763" cy="9233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6000">
                <a:latin typeface="Bandeins Strange" panose="00000500000000000000" pitchFamily="50" charset="0"/>
              </a:rPr>
              <a:t>→</a:t>
            </a:r>
            <a:endParaRPr lang="de-DE" sz="6000"/>
          </a:p>
        </p:txBody>
      </p:sp>
    </p:spTree>
    <p:extLst>
      <p:ext uri="{BB962C8B-B14F-4D97-AF65-F5344CB8AC3E}">
        <p14:creationId xmlns:p14="http://schemas.microsoft.com/office/powerpoint/2010/main" val="1049436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Page_Al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6">
            <a:extLst>
              <a:ext uri="{FF2B5EF4-FFF2-40B4-BE49-F238E27FC236}">
                <a16:creationId xmlns:a16="http://schemas.microsoft.com/office/drawing/2014/main" id="{2A01A151-4226-4D04-9454-D9F1480A36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013" y="6198994"/>
            <a:ext cx="1281600" cy="260544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FF29BDC9-3AE5-47C6-ACBF-B100B19CD1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6208" y="594380"/>
            <a:ext cx="7481455" cy="299598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8800">
                <a:latin typeface="Bandeins Strange Bold Extd Half" panose="00000500000000000000" pitchFamily="50" charset="0"/>
              </a:defRPr>
            </a:lvl1pPr>
          </a:lstStyle>
          <a:p>
            <a:r>
              <a:rPr lang="de-DE"/>
              <a:t>Titel</a:t>
            </a:r>
          </a:p>
        </p:txBody>
      </p:sp>
      <p:sp>
        <p:nvSpPr>
          <p:cNvPr id="5" name="Textplatzhalter 18">
            <a:extLst>
              <a:ext uri="{FF2B5EF4-FFF2-40B4-BE49-F238E27FC236}">
                <a16:creationId xmlns:a16="http://schemas.microsoft.com/office/drawing/2014/main" id="{AB69104A-3EBD-4426-A3A1-4336434F6D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4982440"/>
            <a:ext cx="3743325" cy="583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de-DE"/>
              <a:t>Name Nachname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B0C0FE4-998A-4533-BFF2-DC473807C25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7663" y="0"/>
            <a:ext cx="4224337" cy="6858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Textplatzhalter 18">
            <a:extLst>
              <a:ext uri="{FF2B5EF4-FFF2-40B4-BE49-F238E27FC236}">
                <a16:creationId xmlns:a16="http://schemas.microsoft.com/office/drawing/2014/main" id="{ADB0EEB4-DB0B-7649-BA0F-1FC49DD1A26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3892" y="3765886"/>
            <a:ext cx="3743325" cy="58320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1200"/>
              </a:lnSpc>
              <a:buNone/>
              <a:defRPr/>
            </a:lvl1pPr>
            <a:lvl2pPr marL="457200" indent="0">
              <a:buNone/>
              <a:defRPr/>
            </a:lvl2pPr>
          </a:lstStyle>
          <a:p>
            <a:pPr algn="l">
              <a:lnSpc>
                <a:spcPts val="1200"/>
              </a:lnSpc>
            </a:pPr>
            <a:r>
              <a:rPr lang="de-DE" sz="1600">
                <a:solidFill>
                  <a:srgbClr val="000000"/>
                </a:solidFill>
              </a:rPr>
              <a:t>Hier könnte das Logo </a:t>
            </a:r>
          </a:p>
          <a:p>
            <a:pPr algn="l">
              <a:lnSpc>
                <a:spcPts val="1200"/>
              </a:lnSpc>
            </a:pPr>
            <a:r>
              <a:rPr lang="de-DE" sz="1600">
                <a:solidFill>
                  <a:srgbClr val="000000"/>
                </a:solidFill>
              </a:rPr>
              <a:t>platziert werden</a:t>
            </a:r>
          </a:p>
        </p:txBody>
      </p:sp>
    </p:spTree>
    <p:extLst>
      <p:ext uri="{BB962C8B-B14F-4D97-AF65-F5344CB8AC3E}">
        <p14:creationId xmlns:p14="http://schemas.microsoft.com/office/powerpoint/2010/main" val="33627087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F33BF953-6CE9-4131-8270-0972C3897F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07" y="365539"/>
            <a:ext cx="4326887" cy="124650"/>
          </a:xfrm>
        </p:spPr>
        <p:txBody>
          <a:bodyPr>
            <a:noAutofit/>
          </a:bodyPr>
          <a:lstStyle>
            <a:lvl1pPr>
              <a:defRPr sz="900"/>
            </a:lvl1pPr>
            <a:lvl2pPr marL="0" indent="0">
              <a:buNone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de-DE" err="1"/>
              <a:t>Classification</a:t>
            </a:r>
            <a:r>
              <a:rPr lang="de-DE"/>
              <a:t> [</a:t>
            </a:r>
            <a:r>
              <a:rPr lang="de-DE" err="1"/>
              <a:t>Please</a:t>
            </a:r>
            <a:r>
              <a:rPr lang="de-DE"/>
              <a:t> </a:t>
            </a:r>
            <a:r>
              <a:rPr lang="de-DE" err="1"/>
              <a:t>delete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not </a:t>
            </a:r>
            <a:r>
              <a:rPr lang="de-DE" err="1"/>
              <a:t>used</a:t>
            </a:r>
            <a:r>
              <a:rPr lang="de-DE"/>
              <a:t>]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61F2D08-AA21-8C4F-AE92-E9D101CC85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3" y="555463"/>
            <a:ext cx="11231562" cy="461665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de-DE"/>
              <a:t>Titel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3B78292-1B8D-8B42-9382-48A001D8B7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0575" y="6580211"/>
            <a:ext cx="714279" cy="142855"/>
          </a:xfrm>
          <a:prstGeom prst="rect">
            <a:avLst/>
          </a:prstGeom>
        </p:spPr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3AAC2C9-9579-9D40-B202-332F19C68E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1013" y="1039042"/>
            <a:ext cx="11229894" cy="30777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Untertitel</a:t>
            </a:r>
          </a:p>
        </p:txBody>
      </p:sp>
      <p:cxnSp>
        <p:nvCxnSpPr>
          <p:cNvPr id="16" name="Gerader Verbinder 16">
            <a:extLst>
              <a:ext uri="{FF2B5EF4-FFF2-40B4-BE49-F238E27FC236}">
                <a16:creationId xmlns:a16="http://schemas.microsoft.com/office/drawing/2014/main" id="{AE1246D5-B647-D742-BF79-9F47994E206A}"/>
              </a:ext>
            </a:extLst>
          </p:cNvPr>
          <p:cNvCxnSpPr>
            <a:cxnSpLocks/>
          </p:cNvCxnSpPr>
          <p:nvPr userDrawn="1"/>
        </p:nvCxnSpPr>
        <p:spPr>
          <a:xfrm>
            <a:off x="0" y="6463504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FD31EAFD-EC1F-FA46-8258-B58A09C929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92207" y="6577200"/>
            <a:ext cx="9218700" cy="1477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lang="en-DE" sz="900" dirty="0">
                <a:solidFill>
                  <a:srgbClr val="000000"/>
                </a:solidFill>
                <a:latin typeface="Sen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RFI DWS | April, 2022</a:t>
            </a:r>
            <a:endParaRPr lang="de-DE" b="1"/>
          </a:p>
        </p:txBody>
      </p:sp>
      <p:sp>
        <p:nvSpPr>
          <p:cNvPr id="18" name="Rechteck 12">
            <a:extLst>
              <a:ext uri="{FF2B5EF4-FFF2-40B4-BE49-F238E27FC236}">
                <a16:creationId xmlns:a16="http://schemas.microsoft.com/office/drawing/2014/main" id="{76770CE1-DD59-3A44-8D32-595B79F1F326}"/>
              </a:ext>
            </a:extLst>
          </p:cNvPr>
          <p:cNvSpPr/>
          <p:nvPr userDrawn="1"/>
        </p:nvSpPr>
        <p:spPr>
          <a:xfrm>
            <a:off x="11841767" y="6577200"/>
            <a:ext cx="174728" cy="138499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/>
          <a:p>
            <a:fld id="{A7D6A8ED-F440-44F0-B3AA-3EB55CF0F0CA}" type="slidenum">
              <a:rPr lang="de-DE" sz="900" b="1" smtClean="0">
                <a:solidFill>
                  <a:srgbClr val="000000"/>
                </a:solidFill>
                <a:latin typeface="Sen" pitchFamily="2" charset="0"/>
              </a:rPr>
              <a:pPr/>
              <a:t>‹#›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656731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FE28-3FDB-79F5-7456-F089DC1CC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5D43-BE2D-53BC-4CB6-161A4062A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7335C-120A-5D96-7F26-85700CB44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D41CF-C410-DAFA-210A-67811557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7E062-6535-AB14-429A-6EE4BC1B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343533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E43F-A128-80A6-21DD-846B5A91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A1273-F2BF-9D7E-5CC3-44DE3F738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3F6BF8-C5C3-8C18-111A-FF0CF11E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98C2E-F517-F751-2AA6-D8E20D30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860B3-4AF4-019C-7524-0C81733D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04535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DD201-FB25-D098-E132-F9ADFD47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AF638-438C-26B6-2078-F3C1C17FD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7EF43-4ECD-CAAB-1477-76A04CE6E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795A2-3F29-9554-63BF-AE4A72F02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05FEB1-E0F0-7647-6B83-FD7DE333C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5601A-244A-AF9E-38DE-F499C468D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493342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3E97-54A9-0FA0-B18B-60F6460CC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65672-3D87-0BC5-E802-F752E2AE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726E09-AB99-F3F5-FB06-7423BDAA1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59FBD-A6E4-FF9C-48B9-DAF475189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E091F-2054-409F-989B-8B29D141A5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A95AB-5DA5-BB07-FBFA-2C8D422A3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50FBC-A943-F574-E14B-D016C7D9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6503D4-D3EF-D272-8417-4D4B6802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11931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233CF-D5B6-C21D-96BD-5A879D74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20363-6F54-8CC5-34D2-79D541E0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3E564-DF97-00F6-F40F-DF91DCFD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70FB86-05D3-8085-CAAA-A70D0C41F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17608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C151D6-673C-7951-AA2D-758ACEB79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C53C42-865D-0536-038A-B46E8F4E3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C3B97-979C-5132-09AB-D1A0F2BD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11922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425DD-FDAA-A6C1-C186-1B96DF0B4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16A22-681B-C2BB-06C1-0028B5D88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1C1922-8634-5DCF-7EA9-19E43D43F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DBC684-FC7B-7EE4-1A99-3AB30D2C4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7EE11A-F30F-2ADF-E203-0BAFDD27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0F6EE-7F5A-0CF7-8DB4-89B053D7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72149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3C81F-DACB-91DE-43B7-AC4DC144C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672B86-CA9C-B7C4-6ADB-3A1B4EC69B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030AC0-9696-4425-7DC7-E9C79D003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9B109-8874-32A1-1AB0-C042B327E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6D2EB-1998-3545-A6E7-56D0DA023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74E09-9EAA-D1F3-F5ED-DCE168F6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47715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B1BED-06F0-1DDF-7059-4487CD023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B155D-0773-1805-F6E4-E21982189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4E7EE-24DC-E154-452C-5C5B6879E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23C09-534D-E141-A6E4-359CFE13680A}" type="datetimeFigureOut">
              <a:rPr lang="en-SK" smtClean="0"/>
              <a:t>06/09/2022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EBBAF-3FDA-5B91-FBBD-72BECE143E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1A642-7835-993C-833F-E8ECB7063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98C8D-4522-5646-A285-40AD91831B3B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979522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download/?port=esp8266" TargetMode="External"/><Relationship Id="rId7" Type="http://schemas.openxmlformats.org/officeDocument/2006/relationships/hyperlink" Target="https://codewith.mu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docs.micropython.org/en/latest/esp8266/tutorial/repl.html" TargetMode="External"/><Relationship Id="rId5" Type="http://schemas.openxmlformats.org/officeDocument/2006/relationships/hyperlink" Target="http://docs.micropython.org/en/latest/esp8266/tutorial/intro.html#deploying-the-firmware" TargetMode="External"/><Relationship Id="rId4" Type="http://schemas.openxmlformats.org/officeDocument/2006/relationships/hyperlink" Target="https://www.silabs.com/developers/usb-to-uart-bridge-vcp-driver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icropython.org/download/?port=esp826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icropython.org/download/?port=esp8266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icropython.org/download/?port=esp826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michael-niepel-exxeta/pycon-sk-2022-esp8266/blob/main/basic/hcsr04.py" TargetMode="External"/><Relationship Id="rId4" Type="http://schemas.openxmlformats.org/officeDocument/2006/relationships/hyperlink" Target="https://micropython.org/download/?port=esp826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icropython.org/download/?port=esp826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me.eu/Document/371cb6ea87bef8879eb7e8e797cf0ec4/DS18030-010+.pdf" TargetMode="External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hyperlink" Target="https://micropython.org/download/?port=esp8266" TargetMode="External"/><Relationship Id="rId4" Type="http://schemas.openxmlformats.org/officeDocument/2006/relationships/hyperlink" Target="https://github.com/michael-niepel-exxeta/pycon-sk-2022-esp8266/blob/main/basic/ds1803.p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download/?port=esp8266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python.org/download/?port=esp8266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python/micropython-lib/tree/master/micropython/umqtt.simpl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erhinch/micropython-mqtt/tree/master/mqtt_a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michael-niepel-exxeta/pycon-sk-2022-esp8266/tree/main/mqtt_as" TargetMode="External"/><Relationship Id="rId4" Type="http://schemas.openxmlformats.org/officeDocument/2006/relationships/hyperlink" Target="https://github.com/micropython/micropython/tree/master/ports/esp8266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forundergradengineers.com/upload-py-files-to-esp8266-running-micropython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micropython.org/download/?port=esp8266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documentation/" TargetMode="External"/><Relationship Id="rId7" Type="http://schemas.openxmlformats.org/officeDocument/2006/relationships/hyperlink" Target="https://micropython.org/download/?port=esp8266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sbtinstruments/asyncio-mqtt" TargetMode="External"/><Relationship Id="rId5" Type="http://schemas.openxmlformats.org/officeDocument/2006/relationships/hyperlink" Target="https://pypi.org/project/paho-mqtt/" TargetMode="External"/><Relationship Id="rId4" Type="http://schemas.openxmlformats.org/officeDocument/2006/relationships/hyperlink" Target="mailto:pi@raspberrypi.loca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-niepel-exxeta/pycon-sk-2022-esp8266/tree/main/workshop/speed_actuato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23.png"/><Relationship Id="rId4" Type="http://schemas.openxmlformats.org/officeDocument/2006/relationships/hyperlink" Target="https://github.com/michael-niepel-exxeta/pycon-sk-2022-esp8266/blob/main/workshop/speed_actuator/speed_actuator.png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-niepel-exxeta/pycon-sk-2022-esp8266/tree/main/workshop/lights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hyperlink" Target="https://github.com/michael-niepel-exxeta/pycon-sk-2022-esp8266/blob/main/workshop/lights/lights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-niepel-exxeta/pycon-sk-2022-esp8266/tree/main/workshop/butto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hyperlink" Target="https://github.com/michael-niepel-exxeta/pycon-sk-2022-esp8266/blob/main/workshop/button/button.p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hael-niepel-exxeta/pycon-sk-2022-esp8266/tree/main/workshop/lap_check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hyperlink" Target="https://github.com/michael-niepel-exxeta/pycon-sk-2022-esp8266/blob/main/workshop/lap_check/lap_check.p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michael-niepel-exxeta/pycon-sk-2022-esp8266/blob/main/workshop/distance_sensor/distance.png" TargetMode="External"/><Relationship Id="rId4" Type="http://schemas.openxmlformats.org/officeDocument/2006/relationships/hyperlink" Target="https://github.com/michael-niepel-exxeta/pycon-sk-2022-esp8266/tree/main/workshop/distance_sensor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michael-niepel-exxeta/pycon-sk-2022-esp8266/blob/main/workshop/overheat/overheat.png" TargetMode="External"/><Relationship Id="rId5" Type="http://schemas.openxmlformats.org/officeDocument/2006/relationships/hyperlink" Target="https://github.com/michael-niepel-exxeta/pycon-sk-2022-esp8266/tree/main/workshop/overheat" TargetMode="External"/><Relationship Id="rId4" Type="http://schemas.openxmlformats.org/officeDocument/2006/relationships/hyperlink" Target="https://github.com/michael-niepel-exxeta/pycon-sk-2022-esp8266/tree/main/workshop/distance_sensor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michael-niepel-exxeta/pycon-sk-2022-esp8266/tree/main/workshop/server" TargetMode="External"/><Relationship Id="rId5" Type="http://schemas.openxmlformats.org/officeDocument/2006/relationships/hyperlink" Target="https://github.com/sbtinstruments/asyncio-mqtt" TargetMode="External"/><Relationship Id="rId4" Type="http://schemas.openxmlformats.org/officeDocument/2006/relationships/image" Target="../media/image30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michael-niepel-exxeta/pycon-sk-2022-esp8266/tree/main/workshop/server" TargetMode="External"/><Relationship Id="rId4" Type="http://schemas.openxmlformats.org/officeDocument/2006/relationships/hyperlink" Target="http://raspberrypi.local:8000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michael-niepel-exxeta/pycon-sk-2022-esp8266/tree/main/workshop/server" TargetMode="External"/><Relationship Id="rId4" Type="http://schemas.openxmlformats.org/officeDocument/2006/relationships/hyperlink" Target="http://raspberrypi.local:3000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spressif.com/en/products/socs/esp8266" TargetMode="External"/><Relationship Id="rId7" Type="http://schemas.openxmlformats.org/officeDocument/2006/relationships/hyperlink" Target="https://github.com/michael-niepel-exxeta/pycon-sk-2022-esp8266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hivemq.com/blog/mqtt-vs-http-protocols-in-iot-iiot/#:~:text=They%20both%20run%20over%20TCP,respond%20to%20requests%20from%20clients." TargetMode="External"/><Relationship Id="rId5" Type="http://schemas.openxmlformats.org/officeDocument/2006/relationships/hyperlink" Target="https://mqtt.org/" TargetMode="External"/><Relationship Id="rId4" Type="http://schemas.openxmlformats.org/officeDocument/2006/relationships/hyperlink" Target="https://micropython.or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icropython.org/en/latest/library/index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3C2D82-D4FA-4A37-BB01-1E7B21E4F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5199" y="634058"/>
            <a:ext cx="1128382" cy="847206"/>
            <a:chOff x="5307830" y="325570"/>
            <a:chExt cx="1128382" cy="8472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94E7FEF-0CE9-4AC2-94BB-02230C6DC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B546CC0-C1BC-48D2-8DA9-4B6028316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273EDE37-BC35-6F42-8134-B7404FF7B1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71190"/>
            <a:ext cx="3363170" cy="218304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dirty="0" err="1">
                <a:latin typeface="Bandeins Strange" pitchFamily="2" charset="0"/>
              </a:rPr>
              <a:t>MicroPython</a:t>
            </a:r>
            <a:r>
              <a:rPr lang="en-US" sz="4000" b="1" dirty="0">
                <a:latin typeface="Bandeins Strange" pitchFamily="2" charset="0"/>
              </a:rPr>
              <a:t> &amp; ESP8266 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BD2BFF02-DF78-4F07-B176-52514E131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062174" y="1653645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B06EAB-7D8C-403A-86C5-B5FD79A13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42865" y="634058"/>
            <a:ext cx="3154669" cy="279624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8DEF12D-004A-084E-5630-FE7667E5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964" y="1108946"/>
            <a:ext cx="1846470" cy="184647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9C56ECB-3690-4D5D-8C96-178A1F28C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 flipH="1">
            <a:off x="8050038" y="2308825"/>
            <a:ext cx="2713512" cy="2804664"/>
          </a:xfrm>
          <a:prstGeom prst="rect">
            <a:avLst/>
          </a:prstGeom>
          <a:noFill/>
        </p:spPr>
      </p:pic>
      <p:sp>
        <p:nvSpPr>
          <p:cNvPr id="12" name="Titel 3">
            <a:extLst>
              <a:ext uri="{FF2B5EF4-FFF2-40B4-BE49-F238E27FC236}">
                <a16:creationId xmlns:a16="http://schemas.microsoft.com/office/drawing/2014/main" id="{C3696271-6D39-13D7-AE44-70FB57B43B6E}"/>
              </a:ext>
            </a:extLst>
          </p:cNvPr>
          <p:cNvSpPr txBox="1">
            <a:spLocks/>
          </p:cNvSpPr>
          <p:nvPr/>
        </p:nvSpPr>
        <p:spPr>
          <a:xfrm>
            <a:off x="965199" y="4800599"/>
            <a:ext cx="5278438" cy="13744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8800" kern="1200">
                <a:solidFill>
                  <a:schemeClr val="tx1"/>
                </a:solidFill>
                <a:latin typeface="Bandeins Strange Bold Extd Half" panose="00000500000000000000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000" b="1" dirty="0">
                <a:latin typeface="Bandeins Strange" pitchFamily="2" charset="0"/>
              </a:rPr>
              <a:t>Michael </a:t>
            </a:r>
            <a:r>
              <a:rPr lang="en-US" sz="2000" b="1" dirty="0" err="1">
                <a:latin typeface="Bandeins Strange" pitchFamily="2" charset="0"/>
              </a:rPr>
              <a:t>Niepel</a:t>
            </a:r>
            <a:endParaRPr lang="en-US" sz="2000" b="1" dirty="0">
              <a:latin typeface="Bandeins Strang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761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MQTT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The Standard for IoT Messaging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Bandeins Strange" pitchFamily="2" charset="0"/>
              </a:rPr>
              <a:t>Servers/Brokers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RabbitMQ</a:t>
            </a:r>
            <a:r>
              <a:rPr lang="de-DE" sz="2400" dirty="0"/>
              <a:t>, </a:t>
            </a:r>
            <a:r>
              <a:rPr lang="de-DE" sz="2400" dirty="0" err="1"/>
              <a:t>HiveMQ</a:t>
            </a:r>
            <a:r>
              <a:rPr lang="de-DE" sz="2400" dirty="0"/>
              <a:t>, </a:t>
            </a:r>
            <a:r>
              <a:rPr lang="de-DE" sz="2400" dirty="0" err="1"/>
              <a:t>Mosquitto</a:t>
            </a:r>
            <a:r>
              <a:rPr lang="de-DE" sz="2400" dirty="0"/>
              <a:t>, Cassandra, …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Bandeins Strange" pitchFamily="2" charset="0"/>
              </a:rPr>
              <a:t>Cloud Brokers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HiveMQ</a:t>
            </a:r>
            <a:r>
              <a:rPr lang="de-DE" sz="2400" dirty="0"/>
              <a:t>, </a:t>
            </a:r>
            <a:r>
              <a:rPr lang="de-DE" sz="2400" b="1" dirty="0" err="1"/>
              <a:t>MyQttHub</a:t>
            </a:r>
            <a:r>
              <a:rPr lang="de-DE" sz="2400" dirty="0"/>
              <a:t>, …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Bandeins Strange" pitchFamily="2" charset="0"/>
              </a:rPr>
              <a:t>Client </a:t>
            </a:r>
            <a:r>
              <a:rPr lang="de-DE" sz="3200" dirty="0" err="1">
                <a:latin typeface="Bandeins Strange" pitchFamily="2" charset="0"/>
              </a:rPr>
              <a:t>libraries</a:t>
            </a:r>
            <a:endParaRPr lang="de-DE" sz="3200" dirty="0">
              <a:latin typeface="Bandeins Strange" pitchFamily="2" charset="0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sz="2400" dirty="0"/>
              <a:t>Arduino / </a:t>
            </a:r>
            <a:r>
              <a:rPr lang="de-DE" sz="2400" dirty="0" err="1"/>
              <a:t>Espduino</a:t>
            </a:r>
            <a:endParaRPr lang="de-DE" sz="2400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libemqtt</a:t>
            </a:r>
            <a:r>
              <a:rPr lang="de-DE" sz="2400" dirty="0"/>
              <a:t>, </a:t>
            </a:r>
            <a:r>
              <a:rPr lang="de-DE" sz="2400" dirty="0" err="1"/>
              <a:t>paho</a:t>
            </a:r>
            <a:r>
              <a:rPr lang="de-DE" sz="2400" dirty="0"/>
              <a:t>, </a:t>
            </a:r>
            <a:r>
              <a:rPr lang="de-DE" sz="2400" dirty="0" err="1"/>
              <a:t>mqttools</a:t>
            </a:r>
            <a:r>
              <a:rPr lang="de-DE" sz="2400" dirty="0"/>
              <a:t>, </a:t>
            </a:r>
            <a:r>
              <a:rPr lang="de-DE" sz="2400" b="1" dirty="0" err="1"/>
              <a:t>umqtt</a:t>
            </a:r>
            <a:r>
              <a:rPr lang="de-DE" sz="2400" dirty="0"/>
              <a:t>,</a:t>
            </a:r>
            <a:r>
              <a:rPr lang="de-DE" sz="2400" b="1" dirty="0"/>
              <a:t> </a:t>
            </a:r>
            <a:r>
              <a:rPr lang="de-DE" sz="2400" dirty="0"/>
              <a:t>…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3200" dirty="0">
                <a:latin typeface="Bandeins Strange" pitchFamily="2" charset="0"/>
              </a:rPr>
              <a:t>Tools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sz="2400" b="1" dirty="0"/>
              <a:t>MQTT Explorer</a:t>
            </a:r>
          </a:p>
          <a:p>
            <a:pPr indent="-575100">
              <a:lnSpc>
                <a:spcPct val="130000"/>
              </a:lnSpc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31210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MQTT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Versus HTTP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E6A2E3A3-5B87-3A98-E6E8-45DB4BC7E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478000"/>
              </p:ext>
            </p:extLst>
          </p:nvPr>
        </p:nvGraphicFramePr>
        <p:xfrm>
          <a:off x="481013" y="1386704"/>
          <a:ext cx="1123156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854">
                  <a:extLst>
                    <a:ext uri="{9D8B030D-6E8A-4147-A177-3AD203B41FA5}">
                      <a16:colId xmlns:a16="http://schemas.microsoft.com/office/drawing/2014/main" val="3315920928"/>
                    </a:ext>
                  </a:extLst>
                </a:gridCol>
                <a:gridCol w="3743854">
                  <a:extLst>
                    <a:ext uri="{9D8B030D-6E8A-4147-A177-3AD203B41FA5}">
                      <a16:colId xmlns:a16="http://schemas.microsoft.com/office/drawing/2014/main" val="2266114413"/>
                    </a:ext>
                  </a:extLst>
                </a:gridCol>
                <a:gridCol w="3743854">
                  <a:extLst>
                    <a:ext uri="{9D8B030D-6E8A-4147-A177-3AD203B41FA5}">
                      <a16:colId xmlns:a16="http://schemas.microsoft.com/office/drawing/2014/main" val="407004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MQTT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10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Pub - Sub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Request - Response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70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Command 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URIs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75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Underlying protocol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TCP/IP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TCP/IP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28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Secure connections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TLS + username/pwd (SASL support)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K" dirty="0"/>
                        <a:t>TLS + username/pwd (SASL support)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5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Client observability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Known connection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Unknown connection status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32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Messaging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Async, event-based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Sync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48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Message queuing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Broker can queue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Application needs to implement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231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Message overhead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2 bytes min. Header can be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8 bytes min. Header is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209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Message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256 MB 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No limit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07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Content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075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Message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One to 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One to 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657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K" dirty="0"/>
                        <a:t>Reliability (QoS)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0 (forget), 1 (at least 1), 2 (exactly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dirty="0"/>
                        <a:t>Application ahs to implement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578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209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MQTT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Versus HTTP Performance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E6A2E3A3-5B87-3A98-E6E8-45DB4BC7E0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427327"/>
              </p:ext>
            </p:extLst>
          </p:nvPr>
        </p:nvGraphicFramePr>
        <p:xfrm>
          <a:off x="481013" y="2131060"/>
          <a:ext cx="1123156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3854">
                  <a:extLst>
                    <a:ext uri="{9D8B030D-6E8A-4147-A177-3AD203B41FA5}">
                      <a16:colId xmlns:a16="http://schemas.microsoft.com/office/drawing/2014/main" val="3315920928"/>
                    </a:ext>
                  </a:extLst>
                </a:gridCol>
                <a:gridCol w="3743854">
                  <a:extLst>
                    <a:ext uri="{9D8B030D-6E8A-4147-A177-3AD203B41FA5}">
                      <a16:colId xmlns:a16="http://schemas.microsoft.com/office/drawing/2014/main" val="2266114413"/>
                    </a:ext>
                  </a:extLst>
                </a:gridCol>
                <a:gridCol w="3743854">
                  <a:extLst>
                    <a:ext uri="{9D8B030D-6E8A-4147-A177-3AD203B41FA5}">
                      <a16:colId xmlns:a16="http://schemas.microsoft.com/office/drawing/2014/main" val="4070047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MQTT Bytes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 Bytes</a:t>
                      </a:r>
                      <a:endParaRPr lang="en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103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Establish connection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5572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2261</a:t>
                      </a:r>
                      <a:endParaRPr lang="en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701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Disconnect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376 (optional)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751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each message published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388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3285</a:t>
                      </a:r>
                      <a:endParaRPr lang="en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286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 for 1 message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6336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5546</a:t>
                      </a:r>
                      <a:endParaRPr lang="en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52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 for 10 messages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9829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55,460</a:t>
                      </a:r>
                      <a:endParaRPr lang="en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2322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Sum for 100 messages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44,748</a:t>
                      </a:r>
                      <a:endParaRPr lang="en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K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554,600</a:t>
                      </a:r>
                      <a:endParaRPr lang="en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489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50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Flash Firmware &amp; Test Connection &amp; Install CP2102 drivers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MicroPython</a:t>
            </a:r>
            <a:r>
              <a:rPr lang="de-DE" sz="2000" dirty="0">
                <a:latin typeface="Bandeins Strange" pitchFamily="2" charset="0"/>
              </a:rPr>
              <a:t> </a:t>
            </a:r>
            <a:r>
              <a:rPr lang="de-DE" sz="2000" dirty="0" err="1">
                <a:latin typeface="Bandeins Strange" pitchFamily="2" charset="0"/>
              </a:rPr>
              <a:t>firmware</a:t>
            </a:r>
            <a:endParaRPr lang="de-DE" sz="2000" dirty="0">
              <a:latin typeface="Bandeins Strange" pitchFamily="2" charset="0"/>
            </a:endParaRPr>
          </a:p>
          <a:p>
            <a:pPr marL="457200" lvl="2"/>
            <a:r>
              <a:rPr lang="de-DE" sz="2000" dirty="0">
                <a:hlinkClick r:id="rId3"/>
              </a:rPr>
              <a:t>https://micropython.org/download/?port=esp8266</a:t>
            </a:r>
            <a:endParaRPr lang="de-DE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Bandeins Strange" pitchFamily="2" charset="0"/>
              </a:rPr>
              <a:t>CP210x drivers</a:t>
            </a:r>
            <a:endParaRPr lang="de-DE" sz="2000" dirty="0">
              <a:latin typeface="Bandeins Strange" pitchFamily="2" charset="0"/>
            </a:endParaRPr>
          </a:p>
          <a:p>
            <a:pPr marL="457200" lvl="2"/>
            <a:r>
              <a:rPr lang="de-DE" sz="2000" dirty="0">
                <a:hlinkClick r:id="rId4"/>
              </a:rPr>
              <a:t>https://www.silabs.com/developers/usb-to-uart-bridge-vcp-drivers</a:t>
            </a:r>
            <a:endParaRPr lang="de-DE" sz="20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Esptool</a:t>
            </a:r>
            <a:endParaRPr lang="de-DE" sz="2000" dirty="0">
              <a:latin typeface="Bandeins Strange" pitchFamily="2" charset="0"/>
            </a:endParaRPr>
          </a:p>
          <a:p>
            <a:pPr marL="457200" lvl="2"/>
            <a:r>
              <a:rPr lang="de-DE" sz="2000" dirty="0" err="1">
                <a:latin typeface="Courier" pitchFamily="2" charset="0"/>
              </a:rPr>
              <a:t>pip</a:t>
            </a:r>
            <a:r>
              <a:rPr lang="de-DE" sz="2000" dirty="0">
                <a:latin typeface="Courier" pitchFamily="2" charset="0"/>
              </a:rPr>
              <a:t> </a:t>
            </a:r>
            <a:r>
              <a:rPr lang="de-DE" sz="2000" dirty="0" err="1">
                <a:latin typeface="Courier" pitchFamily="2" charset="0"/>
              </a:rPr>
              <a:t>install</a:t>
            </a:r>
            <a:r>
              <a:rPr lang="de-DE" sz="2000" dirty="0">
                <a:latin typeface="Courier" pitchFamily="2" charset="0"/>
              </a:rPr>
              <a:t> </a:t>
            </a:r>
            <a:r>
              <a:rPr lang="de-DE" sz="2000" dirty="0" err="1">
                <a:latin typeface="Courier" pitchFamily="2" charset="0"/>
              </a:rPr>
              <a:t>esptool</a:t>
            </a:r>
            <a:endParaRPr lang="de-DE" sz="2000" dirty="0">
              <a:latin typeface="Courier" pitchFamily="2" charset="0"/>
            </a:endParaRPr>
          </a:p>
          <a:p>
            <a:pPr marL="457200" lvl="2"/>
            <a:r>
              <a:rPr lang="de-DE" sz="1600" dirty="0">
                <a:hlinkClick r:id="rId5"/>
              </a:rPr>
              <a:t>http://docs.micropython.org/en/latest/esp8266/tutorial/intro.html#deploying-the-firmware</a:t>
            </a:r>
            <a:endParaRPr lang="de-DE" sz="1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Test </a:t>
            </a:r>
            <a:r>
              <a:rPr lang="de-DE" sz="2000" dirty="0" err="1">
                <a:latin typeface="Bandeins Strange" pitchFamily="2" charset="0"/>
              </a:rPr>
              <a:t>connection</a:t>
            </a:r>
            <a:r>
              <a:rPr lang="de-DE" sz="2000" dirty="0">
                <a:latin typeface="Bandeins Strange" pitchFamily="2" charset="0"/>
              </a:rPr>
              <a:t> </a:t>
            </a:r>
            <a:r>
              <a:rPr lang="de-DE" sz="2000" dirty="0" err="1">
                <a:latin typeface="Bandeins Strange" pitchFamily="2" charset="0"/>
              </a:rPr>
              <a:t>over</a:t>
            </a:r>
            <a:r>
              <a:rPr lang="de-DE" sz="2000" dirty="0">
                <a:latin typeface="Bandeins Strange" pitchFamily="2" charset="0"/>
              </a:rPr>
              <a:t> </a:t>
            </a:r>
            <a:r>
              <a:rPr lang="de-DE" sz="2000" dirty="0" err="1">
                <a:latin typeface="Bandeins Strange" pitchFamily="2" charset="0"/>
              </a:rPr>
              <a:t>serial</a:t>
            </a:r>
            <a:endParaRPr lang="de-DE" sz="2000" dirty="0">
              <a:latin typeface="Bandeins Strange" pitchFamily="2" charset="0"/>
            </a:endParaRPr>
          </a:p>
          <a:p>
            <a:pPr lvl="1"/>
            <a:r>
              <a:rPr lang="de-DE" sz="2000" b="1" dirty="0" err="1">
                <a:latin typeface="Courier" pitchFamily="2" charset="0"/>
              </a:rPr>
              <a:t>picocom</a:t>
            </a:r>
            <a:r>
              <a:rPr lang="de-DE" sz="2000" dirty="0">
                <a:latin typeface="Courier" pitchFamily="2" charset="0"/>
              </a:rPr>
              <a:t>, </a:t>
            </a:r>
            <a:r>
              <a:rPr lang="de-DE" sz="2000" dirty="0" err="1">
                <a:latin typeface="Courier" pitchFamily="2" charset="0"/>
              </a:rPr>
              <a:t>minicom</a:t>
            </a:r>
            <a:r>
              <a:rPr lang="de-DE" sz="2000" dirty="0">
                <a:latin typeface="Courier" pitchFamily="2" charset="0"/>
              </a:rPr>
              <a:t>, screen (</a:t>
            </a:r>
            <a:r>
              <a:rPr lang="de-DE" sz="2000" dirty="0" err="1">
                <a:latin typeface="Courier" pitchFamily="2" charset="0"/>
              </a:rPr>
              <a:t>mac</a:t>
            </a:r>
            <a:r>
              <a:rPr lang="de-DE" sz="2000" dirty="0">
                <a:latin typeface="Courier" pitchFamily="2" charset="0"/>
              </a:rPr>
              <a:t>)</a:t>
            </a:r>
          </a:p>
          <a:p>
            <a:pPr marL="457200" lvl="2"/>
            <a:r>
              <a:rPr lang="de-DE" sz="2000" dirty="0">
                <a:hlinkClick r:id="rId6"/>
              </a:rPr>
              <a:t>http://docs.micropython.org/en/latest/esp8266/tutorial/repl.html</a:t>
            </a:r>
            <a:endParaRPr lang="de-DE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Mu Editor</a:t>
            </a:r>
            <a:endParaRPr lang="de-DE" sz="2000" dirty="0">
              <a:hlinkClick r:id="rId7"/>
            </a:endParaRPr>
          </a:p>
          <a:p>
            <a:pPr marL="457200" lvl="2"/>
            <a:r>
              <a:rPr lang="de-DE" sz="2000" dirty="0">
                <a:hlinkClick r:id="rId7"/>
              </a:rPr>
              <a:t>https://codewith.mu/</a:t>
            </a:r>
            <a:r>
              <a:rPr lang="de-DE" sz="2000" dirty="0"/>
              <a:t>	</a:t>
            </a:r>
          </a:p>
          <a:p>
            <a:pPr indent="-575100">
              <a:lnSpc>
                <a:spcPct val="130000"/>
              </a:lnSpc>
            </a:pP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868240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145B7-9184-BD31-850E-85B0DA18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27666" y="1184121"/>
            <a:ext cx="5306815" cy="4896395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LED &amp; REPL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picocom</a:t>
            </a:r>
            <a:r>
              <a:rPr lang="en-GB" dirty="0">
                <a:latin typeface="Courier" pitchFamily="2" charset="0"/>
              </a:rPr>
              <a:t> /dev/tty.usbserial-0001 -b115200</a:t>
            </a:r>
          </a:p>
          <a:p>
            <a:pPr marL="457200" lvl="2"/>
            <a:endParaRPr lang="de-DE" sz="2000" dirty="0">
              <a:latin typeface="Courier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latin typeface="Courier" pitchFamily="2" charset="0"/>
              </a:rPr>
              <a:t>&gt; import time</a:t>
            </a:r>
          </a:p>
          <a:p>
            <a:r>
              <a:rPr lang="en-GB" dirty="0">
                <a:latin typeface="Courier" pitchFamily="2" charset="0"/>
              </a:rPr>
              <a:t>&gt; from machine import Pin</a:t>
            </a:r>
          </a:p>
          <a:p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onboard_led</a:t>
            </a:r>
            <a:r>
              <a:rPr lang="en-GB" dirty="0">
                <a:latin typeface="Courier" pitchFamily="2" charset="0"/>
              </a:rPr>
              <a:t> = Pin(4, </a:t>
            </a:r>
            <a:r>
              <a:rPr lang="en-GB" dirty="0" err="1">
                <a:latin typeface="Courier" pitchFamily="2" charset="0"/>
              </a:rPr>
              <a:t>Pin.OUT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onboard_led.off</a:t>
            </a:r>
            <a:r>
              <a:rPr lang="en-GB" dirty="0">
                <a:latin typeface="Courier" pitchFamily="2" charset="0"/>
              </a:rPr>
              <a:t>() </a:t>
            </a:r>
          </a:p>
          <a:p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onboard_led.on</a:t>
            </a:r>
            <a:r>
              <a:rPr lang="en-GB" dirty="0">
                <a:latin typeface="Courier" pitchFamily="2" charset="0"/>
              </a:rPr>
              <a:t>()</a:t>
            </a:r>
          </a:p>
          <a:p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while True:</a:t>
            </a:r>
          </a:p>
          <a:p>
            <a:r>
              <a:rPr lang="en-GB" dirty="0">
                <a:latin typeface="Courier" pitchFamily="2" charset="0"/>
              </a:rPr>
              <a:t>&gt;    </a:t>
            </a:r>
            <a:r>
              <a:rPr lang="en-GB" dirty="0" err="1">
                <a:latin typeface="Courier" pitchFamily="2" charset="0"/>
              </a:rPr>
              <a:t>time.sleep</a:t>
            </a:r>
            <a:r>
              <a:rPr lang="en-GB" dirty="0">
                <a:latin typeface="Courier" pitchFamily="2" charset="0"/>
              </a:rPr>
              <a:t>(0.5)</a:t>
            </a:r>
          </a:p>
          <a:p>
            <a:r>
              <a:rPr lang="en-GB" dirty="0">
                <a:latin typeface="Courier" pitchFamily="2" charset="0"/>
              </a:rPr>
              <a:t>&gt;    </a:t>
            </a:r>
            <a:r>
              <a:rPr lang="en-GB" dirty="0" err="1">
                <a:latin typeface="Courier" pitchFamily="2" charset="0"/>
              </a:rPr>
              <a:t>onboard_led.off</a:t>
            </a:r>
            <a:r>
              <a:rPr lang="en-GB" dirty="0">
                <a:latin typeface="Courier" pitchFamily="2" charset="0"/>
              </a:rPr>
              <a:t>() </a:t>
            </a:r>
          </a:p>
          <a:p>
            <a:r>
              <a:rPr lang="en-GB" dirty="0">
                <a:latin typeface="Courier" pitchFamily="2" charset="0"/>
              </a:rPr>
              <a:t>&gt;    </a:t>
            </a:r>
            <a:r>
              <a:rPr lang="en-GB" dirty="0" err="1">
                <a:latin typeface="Courier" pitchFamily="2" charset="0"/>
              </a:rPr>
              <a:t>time.sleep</a:t>
            </a:r>
            <a:r>
              <a:rPr lang="en-GB" dirty="0">
                <a:latin typeface="Courier" pitchFamily="2" charset="0"/>
              </a:rPr>
              <a:t>(0.5)</a:t>
            </a:r>
          </a:p>
          <a:p>
            <a:r>
              <a:rPr lang="en-GB" dirty="0">
                <a:latin typeface="Courier" pitchFamily="2" charset="0"/>
              </a:rPr>
              <a:t>&gt;    </a:t>
            </a:r>
            <a:r>
              <a:rPr lang="en-GB" dirty="0" err="1">
                <a:latin typeface="Courier" pitchFamily="2" charset="0"/>
              </a:rPr>
              <a:t>onboard_led.on</a:t>
            </a:r>
            <a:r>
              <a:rPr lang="en-GB" dirty="0">
                <a:latin typeface="Courier" pitchFamily="2" charset="0"/>
              </a:rPr>
              <a:t>()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&gt; CRTL+A+X (exit </a:t>
            </a:r>
            <a:r>
              <a:rPr lang="en-GB" dirty="0" err="1">
                <a:latin typeface="Courier" pitchFamily="2" charset="0"/>
              </a:rPr>
              <a:t>picocom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pPr marL="457200" lvl="2"/>
            <a:endParaRPr lang="de-DE" sz="2000" dirty="0">
              <a:latin typeface="Courier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2894268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145B7-9184-BD31-850E-85B0DA18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2899" y="1184121"/>
            <a:ext cx="4516349" cy="4896395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IR Sensor &amp; REPL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picocom</a:t>
            </a:r>
            <a:r>
              <a:rPr lang="en-GB" dirty="0">
                <a:latin typeface="Courier" pitchFamily="2" charset="0"/>
              </a:rPr>
              <a:t> /dev/tty.usbserial-0001 -b115200</a:t>
            </a:r>
          </a:p>
          <a:p>
            <a:pPr marL="457200" lvl="2"/>
            <a:endParaRPr lang="de-DE" sz="2000" dirty="0">
              <a:latin typeface="Courier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latin typeface="Courier" pitchFamily="2" charset="0"/>
              </a:rPr>
              <a:t>&gt; import time</a:t>
            </a:r>
          </a:p>
          <a:p>
            <a:r>
              <a:rPr lang="en-GB" dirty="0">
                <a:latin typeface="Courier" pitchFamily="2" charset="0"/>
              </a:rPr>
              <a:t>&gt; from machine import Pin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&gt; # 0 is “on”</a:t>
            </a: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ir_sensor</a:t>
            </a:r>
            <a:r>
              <a:rPr lang="en-GB" dirty="0">
                <a:latin typeface="Courier" pitchFamily="2" charset="0"/>
              </a:rPr>
              <a:t> = Pin(4, </a:t>
            </a:r>
            <a:r>
              <a:rPr lang="en-GB" dirty="0" err="1">
                <a:latin typeface="Courier" pitchFamily="2" charset="0"/>
              </a:rPr>
              <a:t>Pin.IN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&gt; # onboard led is reverted</a:t>
            </a:r>
          </a:p>
          <a:p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onboard_led</a:t>
            </a:r>
            <a:r>
              <a:rPr lang="en-GB" dirty="0">
                <a:latin typeface="Courier" pitchFamily="2" charset="0"/>
              </a:rPr>
              <a:t> = Pin(2, </a:t>
            </a:r>
            <a:r>
              <a:rPr lang="en-GB" dirty="0" err="1">
                <a:latin typeface="Courier" pitchFamily="2" charset="0"/>
              </a:rPr>
              <a:t>Pin.OUT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while True:</a:t>
            </a:r>
          </a:p>
          <a:p>
            <a:r>
              <a:rPr lang="en-GB" dirty="0">
                <a:latin typeface="Courier" pitchFamily="2" charset="0"/>
              </a:rPr>
              <a:t>&gt;    if not </a:t>
            </a:r>
            <a:r>
              <a:rPr lang="en-GB" dirty="0" err="1">
                <a:latin typeface="Courier" pitchFamily="2" charset="0"/>
              </a:rPr>
              <a:t>ir_sensor.value</a:t>
            </a:r>
            <a:r>
              <a:rPr lang="en-GB" dirty="0">
                <a:latin typeface="Courier" pitchFamily="2" charset="0"/>
              </a:rPr>
              <a:t>():</a:t>
            </a:r>
          </a:p>
          <a:p>
            <a:r>
              <a:rPr lang="en-GB" dirty="0">
                <a:latin typeface="Courier" pitchFamily="2" charset="0"/>
              </a:rPr>
              <a:t>&gt;       </a:t>
            </a:r>
            <a:r>
              <a:rPr lang="en-GB" dirty="0" err="1">
                <a:latin typeface="Courier" pitchFamily="2" charset="0"/>
              </a:rPr>
              <a:t>onboard_led.off</a:t>
            </a:r>
            <a:r>
              <a:rPr lang="en-GB" dirty="0">
                <a:latin typeface="Courier" pitchFamily="2" charset="0"/>
              </a:rPr>
              <a:t>()</a:t>
            </a:r>
          </a:p>
          <a:p>
            <a:r>
              <a:rPr lang="en-GB" dirty="0">
                <a:latin typeface="Courier" pitchFamily="2" charset="0"/>
              </a:rPr>
              <a:t>&gt;    else:</a:t>
            </a:r>
          </a:p>
          <a:p>
            <a:r>
              <a:rPr lang="en-GB" dirty="0">
                <a:latin typeface="Courier" pitchFamily="2" charset="0"/>
              </a:rPr>
              <a:t>&gt;       </a:t>
            </a:r>
            <a:r>
              <a:rPr lang="en-GB" dirty="0" err="1">
                <a:latin typeface="Courier" pitchFamily="2" charset="0"/>
              </a:rPr>
              <a:t>onboard_led.on</a:t>
            </a:r>
            <a:r>
              <a:rPr lang="en-GB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8701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145B7-9184-BD31-850E-85B0DA18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281" y="1184121"/>
            <a:ext cx="4513585" cy="4896395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Sound sensor &amp; REPL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picocom</a:t>
            </a:r>
            <a:r>
              <a:rPr lang="en-GB" dirty="0">
                <a:latin typeface="Courier" pitchFamily="2" charset="0"/>
              </a:rPr>
              <a:t> /dev/tty.usbserial-0001 -b115200</a:t>
            </a:r>
          </a:p>
          <a:p>
            <a:pPr marL="457200" lvl="2"/>
            <a:endParaRPr lang="de-DE" sz="2000" dirty="0">
              <a:latin typeface="Courier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latin typeface="Courier" pitchFamily="2" charset="0"/>
              </a:rPr>
              <a:t>&gt; import time</a:t>
            </a:r>
          </a:p>
          <a:p>
            <a:r>
              <a:rPr lang="en-GB" dirty="0">
                <a:latin typeface="Courier" pitchFamily="2" charset="0"/>
              </a:rPr>
              <a:t>&gt; from machine import Pin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&gt; # 0 is “on”</a:t>
            </a:r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snd_sensor</a:t>
            </a:r>
            <a:r>
              <a:rPr lang="en-GB" dirty="0">
                <a:latin typeface="Courier" pitchFamily="2" charset="0"/>
              </a:rPr>
              <a:t> = Pin(4, </a:t>
            </a:r>
            <a:r>
              <a:rPr lang="en-GB" dirty="0" err="1">
                <a:latin typeface="Courier" pitchFamily="2" charset="0"/>
              </a:rPr>
              <a:t>Pin.IN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&gt; # onboard led is reverted</a:t>
            </a:r>
          </a:p>
          <a:p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onboard_led</a:t>
            </a:r>
            <a:r>
              <a:rPr lang="en-GB" dirty="0">
                <a:latin typeface="Courier" pitchFamily="2" charset="0"/>
              </a:rPr>
              <a:t> = Pin(2, </a:t>
            </a:r>
            <a:r>
              <a:rPr lang="en-GB" dirty="0" err="1">
                <a:latin typeface="Courier" pitchFamily="2" charset="0"/>
              </a:rPr>
              <a:t>Pin.OUT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while True:</a:t>
            </a:r>
          </a:p>
          <a:p>
            <a:r>
              <a:rPr lang="en-GB" dirty="0">
                <a:latin typeface="Courier" pitchFamily="2" charset="0"/>
              </a:rPr>
              <a:t>&gt;    if not </a:t>
            </a:r>
            <a:r>
              <a:rPr lang="en-GB" dirty="0" err="1">
                <a:latin typeface="Courier" pitchFamily="2" charset="0"/>
              </a:rPr>
              <a:t>snd_sensor.value</a:t>
            </a:r>
            <a:r>
              <a:rPr lang="en-GB" dirty="0">
                <a:latin typeface="Courier" pitchFamily="2" charset="0"/>
              </a:rPr>
              <a:t>():</a:t>
            </a:r>
          </a:p>
          <a:p>
            <a:r>
              <a:rPr lang="en-GB" dirty="0">
                <a:latin typeface="Courier" pitchFamily="2" charset="0"/>
              </a:rPr>
              <a:t>&gt;       </a:t>
            </a:r>
            <a:r>
              <a:rPr lang="en-GB" dirty="0" err="1">
                <a:latin typeface="Courier" pitchFamily="2" charset="0"/>
              </a:rPr>
              <a:t>onboard_led.off</a:t>
            </a:r>
            <a:r>
              <a:rPr lang="en-GB" dirty="0">
                <a:latin typeface="Courier" pitchFamily="2" charset="0"/>
              </a:rPr>
              <a:t>()</a:t>
            </a:r>
          </a:p>
          <a:p>
            <a:r>
              <a:rPr lang="en-GB" dirty="0">
                <a:latin typeface="Courier" pitchFamily="2" charset="0"/>
              </a:rPr>
              <a:t>&gt;    else:</a:t>
            </a:r>
          </a:p>
          <a:p>
            <a:r>
              <a:rPr lang="en-GB" dirty="0">
                <a:latin typeface="Courier" pitchFamily="2" charset="0"/>
              </a:rPr>
              <a:t>&gt;       </a:t>
            </a:r>
            <a:r>
              <a:rPr lang="en-GB" dirty="0" err="1">
                <a:latin typeface="Courier" pitchFamily="2" charset="0"/>
              </a:rPr>
              <a:t>onboard_led.on</a:t>
            </a:r>
            <a:r>
              <a:rPr lang="en-GB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90282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145B7-9184-BD31-850E-85B0DA18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281" y="1605305"/>
            <a:ext cx="4516539" cy="4057229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Distance sensor &amp; REPL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picocom</a:t>
            </a:r>
            <a:r>
              <a:rPr lang="en-GB" dirty="0">
                <a:latin typeface="Courier" pitchFamily="2" charset="0"/>
              </a:rPr>
              <a:t> /dev/tty.usbserial-0001 -b115200</a:t>
            </a:r>
          </a:p>
          <a:p>
            <a:pPr marL="457200" lvl="2"/>
            <a:endParaRPr lang="de-DE" sz="2000" dirty="0">
              <a:latin typeface="Courier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latin typeface="Courier" pitchFamily="2" charset="0"/>
              </a:rPr>
              <a:t>&gt; from </a:t>
            </a:r>
            <a:r>
              <a:rPr lang="en-GB" dirty="0">
                <a:latin typeface="Courier" pitchFamily="2" charset="0"/>
                <a:hlinkClick r:id="rId5"/>
              </a:rPr>
              <a:t>hcsr04</a:t>
            </a:r>
            <a:r>
              <a:rPr lang="en-GB" dirty="0">
                <a:latin typeface="Courier" pitchFamily="2" charset="0"/>
              </a:rPr>
              <a:t> import HCSR04</a:t>
            </a:r>
          </a:p>
          <a:p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&gt; # HCSR04(trigger, echo)</a:t>
            </a:r>
          </a:p>
          <a:p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dist_sen</a:t>
            </a:r>
            <a:r>
              <a:rPr lang="en-GB" dirty="0">
                <a:latin typeface="Courier" pitchFamily="2" charset="0"/>
              </a:rPr>
              <a:t> = HCSR04(12, 14)</a:t>
            </a:r>
          </a:p>
          <a:p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while True:</a:t>
            </a:r>
          </a:p>
          <a:p>
            <a:r>
              <a:rPr lang="en-GB" dirty="0">
                <a:latin typeface="Courier" pitchFamily="2" charset="0"/>
              </a:rPr>
              <a:t>&gt;    print(</a:t>
            </a:r>
            <a:r>
              <a:rPr lang="en-GB" dirty="0" err="1">
                <a:latin typeface="Courier" pitchFamily="2" charset="0"/>
              </a:rPr>
              <a:t>dist_sen.distance_cm</a:t>
            </a:r>
            <a:r>
              <a:rPr lang="en-GB" dirty="0">
                <a:latin typeface="Courier" pitchFamily="2" charset="0"/>
              </a:rPr>
              <a:t>())</a:t>
            </a:r>
          </a:p>
          <a:p>
            <a:r>
              <a:rPr lang="en-GB" dirty="0">
                <a:latin typeface="Courier" pitchFamily="2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28594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1145B7-9184-BD31-850E-85B0DA1866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281" y="1850640"/>
            <a:ext cx="4513585" cy="3563356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Temperature sensor </a:t>
            </a:r>
            <a:r>
              <a:rPr lang="de-DE" dirty="0"/>
              <a:t>DS18B20 </a:t>
            </a:r>
            <a:r>
              <a:rPr lang="en-US" dirty="0">
                <a:solidFill>
                  <a:srgbClr val="000000"/>
                </a:solidFill>
                <a:cs typeface="Arial"/>
              </a:rPr>
              <a:t>&amp; REPL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picocom</a:t>
            </a:r>
            <a:r>
              <a:rPr lang="en-GB" dirty="0">
                <a:latin typeface="Courier" pitchFamily="2" charset="0"/>
              </a:rPr>
              <a:t> /dev/tty.usbserial-0001 -b115200</a:t>
            </a:r>
          </a:p>
          <a:p>
            <a:pPr marL="457200" lvl="2"/>
            <a:endParaRPr lang="de-DE" sz="2000" dirty="0">
              <a:latin typeface="Courier" pitchFamily="2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latin typeface="Courier" pitchFamily="2" charset="0"/>
              </a:rPr>
              <a:t>&gt; import </a:t>
            </a:r>
            <a:r>
              <a:rPr lang="en-GB" dirty="0" err="1">
                <a:latin typeface="Courier" pitchFamily="2" charset="0"/>
              </a:rPr>
              <a:t>onewire</a:t>
            </a:r>
            <a:endParaRPr lang="en-GB" dirty="0">
              <a:latin typeface="Courier" pitchFamily="2" charset="0"/>
            </a:endParaRPr>
          </a:p>
          <a:p>
            <a:r>
              <a:rPr lang="en-GB" dirty="0">
                <a:latin typeface="Courier" pitchFamily="2" charset="0"/>
              </a:rPr>
              <a:t>&gt; import time, ds18x20</a:t>
            </a:r>
          </a:p>
          <a:p>
            <a:r>
              <a:rPr lang="en-GB" dirty="0">
                <a:latin typeface="Courier" pitchFamily="2" charset="0"/>
              </a:rPr>
              <a:t>&gt; from machine import Pin</a:t>
            </a:r>
          </a:p>
          <a:p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ow = </a:t>
            </a:r>
            <a:r>
              <a:rPr lang="en-GB" dirty="0" err="1">
                <a:latin typeface="Courier" pitchFamily="2" charset="0"/>
              </a:rPr>
              <a:t>onewire.OneWire</a:t>
            </a:r>
            <a:r>
              <a:rPr lang="en-GB" dirty="0">
                <a:latin typeface="Courier" pitchFamily="2" charset="0"/>
              </a:rPr>
              <a:t>(Pin(4))</a:t>
            </a:r>
          </a:p>
          <a:p>
            <a:r>
              <a:rPr lang="en-GB" dirty="0">
                <a:latin typeface="Courier" pitchFamily="2" charset="0"/>
              </a:rPr>
              <a:t>&gt; ds = ds18x20.DS18X20(ow)</a:t>
            </a:r>
          </a:p>
          <a:p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roms</a:t>
            </a:r>
            <a:r>
              <a:rPr lang="en-GB" dirty="0">
                <a:latin typeface="Courier" pitchFamily="2" charset="0"/>
              </a:rPr>
              <a:t> = </a:t>
            </a:r>
            <a:r>
              <a:rPr lang="en-GB" dirty="0" err="1">
                <a:latin typeface="Courier" pitchFamily="2" charset="0"/>
              </a:rPr>
              <a:t>ds.scan</a:t>
            </a:r>
            <a:r>
              <a:rPr lang="en-GB" dirty="0">
                <a:latin typeface="Courier" pitchFamily="2" charset="0"/>
              </a:rPr>
              <a:t>()</a:t>
            </a:r>
          </a:p>
          <a:p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while True:</a:t>
            </a:r>
          </a:p>
          <a:p>
            <a:r>
              <a:rPr lang="en-GB" dirty="0">
                <a:latin typeface="Courier" pitchFamily="2" charset="0"/>
              </a:rPr>
              <a:t>&gt;   </a:t>
            </a:r>
            <a:r>
              <a:rPr lang="en-GB" dirty="0" err="1">
                <a:latin typeface="Courier" pitchFamily="2" charset="0"/>
              </a:rPr>
              <a:t>ds.convert_temp</a:t>
            </a:r>
            <a:r>
              <a:rPr lang="en-GB" dirty="0">
                <a:latin typeface="Courier" pitchFamily="2" charset="0"/>
              </a:rPr>
              <a:t>()</a:t>
            </a:r>
          </a:p>
          <a:p>
            <a:r>
              <a:rPr lang="en-GB" dirty="0">
                <a:latin typeface="Courier" pitchFamily="2" charset="0"/>
              </a:rPr>
              <a:t>&gt;   </a:t>
            </a:r>
            <a:r>
              <a:rPr lang="en-GB" dirty="0" err="1">
                <a:latin typeface="Courier" pitchFamily="2" charset="0"/>
              </a:rPr>
              <a:t>time.sleep_ms</a:t>
            </a:r>
            <a:r>
              <a:rPr lang="en-GB" dirty="0">
                <a:latin typeface="Courier" pitchFamily="2" charset="0"/>
              </a:rPr>
              <a:t>(750)</a:t>
            </a:r>
          </a:p>
          <a:p>
            <a:r>
              <a:rPr lang="en-GB" dirty="0">
                <a:latin typeface="Courier" pitchFamily="2" charset="0"/>
              </a:rPr>
              <a:t>&gt;   for rom in </a:t>
            </a:r>
            <a:r>
              <a:rPr lang="en-GB" dirty="0" err="1">
                <a:latin typeface="Courier" pitchFamily="2" charset="0"/>
              </a:rPr>
              <a:t>roms</a:t>
            </a:r>
            <a:r>
              <a:rPr lang="en-GB" dirty="0">
                <a:latin typeface="Courier" pitchFamily="2" charset="0"/>
              </a:rPr>
              <a:t>:</a:t>
            </a:r>
          </a:p>
          <a:p>
            <a:r>
              <a:rPr lang="en-GB" dirty="0">
                <a:latin typeface="Courier" pitchFamily="2" charset="0"/>
              </a:rPr>
              <a:t>&gt;     print(</a:t>
            </a:r>
            <a:r>
              <a:rPr lang="en-GB" dirty="0" err="1">
                <a:latin typeface="Courier" pitchFamily="2" charset="0"/>
              </a:rPr>
              <a:t>ds.read_temp</a:t>
            </a:r>
            <a:r>
              <a:rPr lang="en-GB" dirty="0">
                <a:latin typeface="Courier" pitchFamily="2" charset="0"/>
              </a:rPr>
              <a:t>(rom))</a:t>
            </a:r>
          </a:p>
        </p:txBody>
      </p:sp>
    </p:spTree>
    <p:extLst>
      <p:ext uri="{BB962C8B-B14F-4D97-AF65-F5344CB8AC3E}">
        <p14:creationId xmlns:p14="http://schemas.microsoft.com/office/powerpoint/2010/main" val="2740454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DS1803 Digital Potentiometer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11418887" cy="2082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I2C – Inter-Integrated Circuit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SDA – </a:t>
            </a:r>
            <a:r>
              <a:rPr lang="de-DE" sz="2000" b="1" dirty="0" err="1">
                <a:latin typeface="Bandeins Strange" pitchFamily="2" charset="0"/>
              </a:rPr>
              <a:t>data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wire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SCL – </a:t>
            </a:r>
            <a:r>
              <a:rPr lang="de-DE" sz="2000" b="1" dirty="0" err="1">
                <a:latin typeface="Bandeins Strange" pitchFamily="2" charset="0"/>
              </a:rPr>
              <a:t>clock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wire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3"/>
              </a:rPr>
              <a:t>Datasheet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4"/>
              </a:rPr>
              <a:t>DS1803 </a:t>
            </a:r>
            <a:r>
              <a:rPr lang="de-DE" sz="2000" dirty="0" err="1">
                <a:latin typeface="Bandeins Strange" pitchFamily="2" charset="0"/>
                <a:hlinkClick r:id="rId4"/>
              </a:rPr>
              <a:t>helper</a:t>
            </a:r>
            <a:r>
              <a:rPr lang="de-DE" sz="2000" dirty="0">
                <a:latin typeface="Bandeins Strange" pitchFamily="2" charset="0"/>
                <a:hlinkClick r:id="rId4"/>
              </a:rPr>
              <a:t> </a:t>
            </a:r>
            <a:r>
              <a:rPr lang="de-DE" sz="2000" dirty="0" err="1">
                <a:latin typeface="Bandeins Strange" pitchFamily="2" charset="0"/>
                <a:hlinkClick r:id="rId4"/>
              </a:rPr>
              <a:t>class</a:t>
            </a:r>
            <a:endParaRPr lang="de-DE" sz="2000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2" y="3886547"/>
            <a:ext cx="8436106" cy="241598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picocom</a:t>
            </a:r>
            <a:r>
              <a:rPr lang="en-GB" dirty="0">
                <a:latin typeface="Courier" pitchFamily="2" charset="0"/>
              </a:rPr>
              <a:t> /dev/tty.usbserial-0001 -b115200</a:t>
            </a:r>
          </a:p>
          <a:p>
            <a:pPr marL="457200" lvl="2"/>
            <a:endParaRPr lang="de-DE" sz="2000" dirty="0">
              <a:latin typeface="Courier" pitchFamily="2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latin typeface="Courier" pitchFamily="2" charset="0"/>
              </a:rPr>
              <a:t>&gt; from ds1803 import DS1803</a:t>
            </a:r>
          </a:p>
          <a:p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ds = DS1803()</a:t>
            </a:r>
          </a:p>
          <a:p>
            <a:r>
              <a:rPr lang="en-GB" dirty="0">
                <a:latin typeface="Courier" pitchFamily="2" charset="0"/>
              </a:rPr>
              <a:t>&gt; ds.set_pot0_value(100) # 0 - 255</a:t>
            </a:r>
          </a:p>
          <a:p>
            <a:r>
              <a:rPr lang="en-GB" dirty="0">
                <a:latin typeface="Courier" pitchFamily="2" charset="0"/>
              </a:rPr>
              <a:t>&gt; ds.get_pot0_value() # return value of pot0</a:t>
            </a:r>
          </a:p>
          <a:p>
            <a:endParaRPr lang="en-GB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918382" y="1017128"/>
            <a:ext cx="3997470" cy="3563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7B491-7DA1-E80F-536E-636EF804772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696246" y="2600326"/>
            <a:ext cx="825069" cy="4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3D5A939D-174C-5B49-AC95-B5824795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226" y="3429000"/>
            <a:ext cx="3220631" cy="3220631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B51A2BD-C580-FD4B-AAF2-9D4C76BA9A0B}"/>
              </a:ext>
            </a:extLst>
          </p:cNvPr>
          <p:cNvSpPr/>
          <p:nvPr/>
        </p:nvSpPr>
        <p:spPr>
          <a:xfrm>
            <a:off x="6099976" y="0"/>
            <a:ext cx="609202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l"/>
            <a:endParaRPr lang="de-DE" sz="1100" err="1">
              <a:solidFill>
                <a:schemeClr val="tx1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7B8A1EA-E447-C94D-A5E9-C5CD4084DB43}"/>
              </a:ext>
            </a:extLst>
          </p:cNvPr>
          <p:cNvSpPr txBox="1"/>
          <p:nvPr/>
        </p:nvSpPr>
        <p:spPr>
          <a:xfrm>
            <a:off x="1" y="549275"/>
            <a:ext cx="6092026" cy="5651499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/>
          <a:p>
            <a:pPr algn="ctr"/>
            <a:r>
              <a:rPr lang="de-DE" sz="6600" b="1" dirty="0" err="1">
                <a:latin typeface="Bandeins Strange" pitchFamily="2" charset="0"/>
              </a:rPr>
              <a:t>Micropython</a:t>
            </a:r>
            <a:r>
              <a:rPr lang="de-DE" sz="6600" b="1" dirty="0">
                <a:latin typeface="Bandeins Strange" pitchFamily="2" charset="0"/>
              </a:rPr>
              <a:t> &amp; ESP8266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DDE1590-58D0-8E4D-9E4F-F56F5611339A}"/>
              </a:ext>
            </a:extLst>
          </p:cNvPr>
          <p:cNvSpPr/>
          <p:nvPr/>
        </p:nvSpPr>
        <p:spPr>
          <a:xfrm>
            <a:off x="6608528" y="557999"/>
            <a:ext cx="507492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6000" b="1" dirty="0">
                <a:solidFill>
                  <a:prstClr val="white"/>
                </a:solidFill>
                <a:latin typeface="Bandeins Strange"/>
              </a:rPr>
              <a:t>ESP8266</a:t>
            </a:r>
          </a:p>
          <a:p>
            <a:pPr lvl="0" algn="ctr"/>
            <a:r>
              <a:rPr lang="en-US" sz="6000" b="1" dirty="0">
                <a:solidFill>
                  <a:prstClr val="white"/>
                </a:solidFill>
                <a:latin typeface="Bandeins Strange"/>
              </a:rPr>
              <a:t>Sensors </a:t>
            </a:r>
            <a:r>
              <a:rPr lang="en-US" sz="6000" b="1" dirty="0" err="1">
                <a:solidFill>
                  <a:prstClr val="white"/>
                </a:solidFill>
                <a:latin typeface="Bandeins Strange"/>
              </a:rPr>
              <a:t>MicroPython</a:t>
            </a:r>
            <a:endParaRPr lang="en-US" sz="6000" b="1" dirty="0">
              <a:solidFill>
                <a:prstClr val="white"/>
              </a:solidFill>
              <a:latin typeface="Bandeins Strange"/>
            </a:endParaRPr>
          </a:p>
          <a:p>
            <a:pPr lvl="0" algn="ctr"/>
            <a:r>
              <a:rPr lang="en-US" sz="6000" b="1" dirty="0">
                <a:solidFill>
                  <a:prstClr val="white"/>
                </a:solidFill>
                <a:latin typeface="Bandeins Strange"/>
              </a:rPr>
              <a:t>MQTT </a:t>
            </a:r>
          </a:p>
          <a:p>
            <a:pPr lvl="0" algn="ctr"/>
            <a:r>
              <a:rPr lang="en-US" sz="6000" b="1" dirty="0">
                <a:solidFill>
                  <a:prstClr val="white"/>
                </a:solidFill>
                <a:latin typeface="Bandeins Strange"/>
              </a:rPr>
              <a:t>Basics Workshop</a:t>
            </a:r>
          </a:p>
        </p:txBody>
      </p:sp>
    </p:spTree>
    <p:extLst>
      <p:ext uri="{BB962C8B-B14F-4D97-AF65-F5344CB8AC3E}">
        <p14:creationId xmlns:p14="http://schemas.microsoft.com/office/powerpoint/2010/main" val="3985109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Connect Wi-Fi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picocom</a:t>
            </a:r>
            <a:r>
              <a:rPr lang="en-GB" dirty="0">
                <a:latin typeface="Courier" pitchFamily="2" charset="0"/>
              </a:rPr>
              <a:t> /dev/tty.usbserial-0001 -b115200</a:t>
            </a:r>
          </a:p>
          <a:p>
            <a:pPr marL="457200" lvl="2"/>
            <a:endParaRPr lang="de-DE" sz="2000" dirty="0">
              <a:latin typeface="Courier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latin typeface="Courier" pitchFamily="2" charset="0"/>
              </a:rPr>
              <a:t>&gt; import network</a:t>
            </a:r>
          </a:p>
          <a:p>
            <a:br>
              <a:rPr lang="en-GB" dirty="0">
                <a:latin typeface="Courier" pitchFamily="2" charset="0"/>
              </a:rPr>
            </a:br>
            <a:r>
              <a:rPr lang="en-GB" dirty="0">
                <a:latin typeface="Courier" pitchFamily="2" charset="0"/>
              </a:rPr>
              <a:t>&gt; def </a:t>
            </a:r>
            <a:r>
              <a:rPr lang="en-GB" dirty="0" err="1">
                <a:latin typeface="Courier" pitchFamily="2" charset="0"/>
              </a:rPr>
              <a:t>connect_wifi</a:t>
            </a:r>
            <a:r>
              <a:rPr lang="en-GB" dirty="0">
                <a:latin typeface="Courier" pitchFamily="2" charset="0"/>
              </a:rPr>
              <a:t>(</a:t>
            </a:r>
            <a:r>
              <a:rPr lang="en-GB" dirty="0" err="1">
                <a:latin typeface="Courier" pitchFamily="2" charset="0"/>
              </a:rPr>
              <a:t>ssid</a:t>
            </a:r>
            <a:r>
              <a:rPr lang="en-GB" dirty="0">
                <a:latin typeface="Courier" pitchFamily="2" charset="0"/>
              </a:rPr>
              <a:t>, key):</a:t>
            </a:r>
          </a:p>
          <a:p>
            <a:r>
              <a:rPr lang="en-GB" dirty="0">
                <a:latin typeface="Courier" pitchFamily="2" charset="0"/>
              </a:rPr>
              <a:t>&gt;   </a:t>
            </a:r>
            <a:r>
              <a:rPr lang="en-GB" dirty="0" err="1">
                <a:latin typeface="Courier" pitchFamily="2" charset="0"/>
              </a:rPr>
              <a:t>wlan</a:t>
            </a:r>
            <a:r>
              <a:rPr lang="en-GB" dirty="0">
                <a:latin typeface="Courier" pitchFamily="2" charset="0"/>
              </a:rPr>
              <a:t> = </a:t>
            </a:r>
            <a:r>
              <a:rPr lang="en-GB" dirty="0" err="1">
                <a:latin typeface="Courier" pitchFamily="2" charset="0"/>
              </a:rPr>
              <a:t>network.WLAN</a:t>
            </a:r>
            <a:r>
              <a:rPr lang="en-GB" dirty="0">
                <a:latin typeface="Courier" pitchFamily="2" charset="0"/>
              </a:rPr>
              <a:t>(</a:t>
            </a:r>
            <a:r>
              <a:rPr lang="en-GB" dirty="0" err="1">
                <a:latin typeface="Courier" pitchFamily="2" charset="0"/>
              </a:rPr>
              <a:t>network.STA_IF</a:t>
            </a:r>
            <a:r>
              <a:rPr lang="en-GB" dirty="0">
                <a:latin typeface="Courier" pitchFamily="2" charset="0"/>
              </a:rPr>
              <a:t>)</a:t>
            </a:r>
          </a:p>
          <a:p>
            <a:r>
              <a:rPr lang="en-GB" dirty="0">
                <a:latin typeface="Courier" pitchFamily="2" charset="0"/>
              </a:rPr>
              <a:t>&gt;   </a:t>
            </a:r>
            <a:r>
              <a:rPr lang="en-GB" dirty="0" err="1">
                <a:latin typeface="Courier" pitchFamily="2" charset="0"/>
              </a:rPr>
              <a:t>wlan.active</a:t>
            </a:r>
            <a:r>
              <a:rPr lang="en-GB" dirty="0">
                <a:latin typeface="Courier" pitchFamily="2" charset="0"/>
              </a:rPr>
              <a:t>(True)</a:t>
            </a:r>
          </a:p>
          <a:p>
            <a:r>
              <a:rPr lang="en-GB" dirty="0">
                <a:latin typeface="Courier" pitchFamily="2" charset="0"/>
              </a:rPr>
              <a:t>&gt;   if not </a:t>
            </a:r>
            <a:r>
              <a:rPr lang="en-GB" dirty="0" err="1">
                <a:latin typeface="Courier" pitchFamily="2" charset="0"/>
              </a:rPr>
              <a:t>wlan.isconnected</a:t>
            </a:r>
            <a:r>
              <a:rPr lang="en-GB" dirty="0">
                <a:latin typeface="Courier" pitchFamily="2" charset="0"/>
              </a:rPr>
              <a:t>():</a:t>
            </a:r>
          </a:p>
          <a:p>
            <a:r>
              <a:rPr lang="en-GB" dirty="0">
                <a:latin typeface="Courier" pitchFamily="2" charset="0"/>
              </a:rPr>
              <a:t>&gt;     print('connecting to network...’)</a:t>
            </a:r>
          </a:p>
          <a:p>
            <a:r>
              <a:rPr lang="en-GB" dirty="0">
                <a:latin typeface="Courier" pitchFamily="2" charset="0"/>
              </a:rPr>
              <a:t>&gt;     </a:t>
            </a:r>
            <a:r>
              <a:rPr lang="en-GB" dirty="0" err="1">
                <a:latin typeface="Courier" pitchFamily="2" charset="0"/>
              </a:rPr>
              <a:t>wlan.connect</a:t>
            </a:r>
            <a:r>
              <a:rPr lang="en-GB" dirty="0">
                <a:latin typeface="Courier" pitchFamily="2" charset="0"/>
              </a:rPr>
              <a:t>(</a:t>
            </a:r>
            <a:r>
              <a:rPr lang="en-GB" dirty="0" err="1">
                <a:latin typeface="Courier" pitchFamily="2" charset="0"/>
              </a:rPr>
              <a:t>ssid</a:t>
            </a:r>
            <a:r>
              <a:rPr lang="en-GB" dirty="0">
                <a:latin typeface="Courier" pitchFamily="2" charset="0"/>
              </a:rPr>
              <a:t>, key)</a:t>
            </a:r>
          </a:p>
          <a:p>
            <a:r>
              <a:rPr lang="en-GB" dirty="0">
                <a:latin typeface="Courier" pitchFamily="2" charset="0"/>
              </a:rPr>
              <a:t>&gt;     while not </a:t>
            </a:r>
            <a:r>
              <a:rPr lang="en-GB" dirty="0" err="1">
                <a:latin typeface="Courier" pitchFamily="2" charset="0"/>
              </a:rPr>
              <a:t>wlan.isconnected</a:t>
            </a:r>
            <a:r>
              <a:rPr lang="en-GB" dirty="0">
                <a:latin typeface="Courier" pitchFamily="2" charset="0"/>
              </a:rPr>
              <a:t>():</a:t>
            </a:r>
          </a:p>
          <a:p>
            <a:r>
              <a:rPr lang="en-GB" dirty="0">
                <a:latin typeface="Courier" pitchFamily="2" charset="0"/>
              </a:rPr>
              <a:t>&gt;       pass</a:t>
            </a:r>
          </a:p>
          <a:p>
            <a:r>
              <a:rPr lang="en-GB" dirty="0">
                <a:latin typeface="Courier" pitchFamily="2" charset="0"/>
              </a:rPr>
              <a:t>&gt;   print('network config:', </a:t>
            </a:r>
            <a:r>
              <a:rPr lang="en-GB" dirty="0" err="1">
                <a:latin typeface="Courier" pitchFamily="2" charset="0"/>
              </a:rPr>
              <a:t>wlan.ifconfig</a:t>
            </a:r>
            <a:r>
              <a:rPr lang="en-GB" dirty="0">
                <a:latin typeface="Courier" pitchFamily="2" charset="0"/>
              </a:rPr>
              <a:t>())</a:t>
            </a:r>
          </a:p>
          <a:p>
            <a:r>
              <a:rPr lang="en-GB" dirty="0">
                <a:latin typeface="Courier" pitchFamily="2" charset="0"/>
              </a:rPr>
              <a:t>&gt;</a:t>
            </a:r>
          </a:p>
          <a:p>
            <a:r>
              <a:rPr lang="en-GB" dirty="0">
                <a:latin typeface="Courier" pitchFamily="2" charset="0"/>
              </a:rPr>
              <a:t>&gt; </a:t>
            </a:r>
            <a:r>
              <a:rPr lang="en-GB" dirty="0" err="1">
                <a:latin typeface="Courier" pitchFamily="2" charset="0"/>
              </a:rPr>
              <a:t>connect_wifi</a:t>
            </a:r>
            <a:r>
              <a:rPr lang="en-GB" dirty="0">
                <a:latin typeface="Courier" pitchFamily="2" charset="0"/>
              </a:rPr>
              <a:t>(“SSID”, ”PWD”)</a:t>
            </a:r>
          </a:p>
        </p:txBody>
      </p:sp>
    </p:spTree>
    <p:extLst>
      <p:ext uri="{BB962C8B-B14F-4D97-AF65-F5344CB8AC3E}">
        <p14:creationId xmlns:p14="http://schemas.microsoft.com/office/powerpoint/2010/main" val="552195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MQTT - Subscribe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2" y="1625600"/>
            <a:ext cx="11418887" cy="44857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/>
            <a:r>
              <a:rPr lang="en-GB" sz="1600" dirty="0">
                <a:latin typeface="Courier" pitchFamily="2" charset="0"/>
              </a:rPr>
              <a:t>$ </a:t>
            </a:r>
            <a:r>
              <a:rPr lang="en-GB" sz="1600" dirty="0" err="1">
                <a:latin typeface="Courier" pitchFamily="2" charset="0"/>
              </a:rPr>
              <a:t>picocom</a:t>
            </a:r>
            <a:r>
              <a:rPr lang="en-GB" sz="1600" dirty="0">
                <a:latin typeface="Courier" pitchFamily="2" charset="0"/>
              </a:rPr>
              <a:t> /dev/tty.usbserial-0001 -b115200</a:t>
            </a:r>
          </a:p>
          <a:p>
            <a:pPr marL="0" lvl="1"/>
            <a:endParaRPr lang="en-GB" sz="1600" dirty="0">
              <a:latin typeface="Courier" pitchFamily="2" charset="0"/>
            </a:endParaRPr>
          </a:p>
          <a:p>
            <a:pPr marL="0" lvl="1"/>
            <a:r>
              <a:rPr lang="en-GB" sz="1600" dirty="0">
                <a:latin typeface="Courier" pitchFamily="2" charset="0"/>
              </a:rPr>
              <a:t>&gt; import time</a:t>
            </a:r>
          </a:p>
          <a:p>
            <a:pPr marL="0" lvl="1"/>
            <a:r>
              <a:rPr lang="en-GB" sz="1600" dirty="0">
                <a:latin typeface="Courier" pitchFamily="2" charset="0"/>
              </a:rPr>
              <a:t>&gt; from </a:t>
            </a:r>
            <a:r>
              <a:rPr lang="en-GB" sz="1600" dirty="0" err="1">
                <a:latin typeface="Courier" pitchFamily="2" charset="0"/>
              </a:rPr>
              <a:t>umqtt.simple</a:t>
            </a:r>
            <a:r>
              <a:rPr lang="en-GB" sz="1600" dirty="0">
                <a:latin typeface="Courier" pitchFamily="2" charset="0"/>
              </a:rPr>
              <a:t> import </a:t>
            </a:r>
            <a:r>
              <a:rPr lang="en-GB" sz="1600" dirty="0" err="1">
                <a:latin typeface="Courier" pitchFamily="2" charset="0"/>
              </a:rPr>
              <a:t>MQTTClient</a:t>
            </a:r>
            <a:endParaRPr lang="en-GB" sz="1600" dirty="0">
              <a:latin typeface="Courier" pitchFamily="2" charset="0"/>
            </a:endParaRPr>
          </a:p>
          <a:p>
            <a:pPr marL="0" lvl="1"/>
            <a:r>
              <a:rPr lang="en-GB" sz="1600" dirty="0">
                <a:latin typeface="Courier" pitchFamily="2" charset="0"/>
              </a:rPr>
              <a:t>&gt;</a:t>
            </a:r>
            <a:endParaRPr lang="de-DE" sz="1600" dirty="0">
              <a:latin typeface="Courier" pitchFamily="2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1600" dirty="0">
                <a:latin typeface="Courier" pitchFamily="2" charset="0"/>
              </a:rPr>
              <a:t>&gt; def </a:t>
            </a:r>
            <a:r>
              <a:rPr lang="en-GB" sz="1600" dirty="0" err="1">
                <a:latin typeface="Courier" pitchFamily="2" charset="0"/>
              </a:rPr>
              <a:t>msg_callback</a:t>
            </a:r>
            <a:r>
              <a:rPr lang="en-GB" sz="1600" dirty="0">
                <a:latin typeface="Courier" pitchFamily="2" charset="0"/>
              </a:rPr>
              <a:t>(topic, </a:t>
            </a:r>
            <a:r>
              <a:rPr lang="en-GB" sz="1600" dirty="0" err="1">
                <a:latin typeface="Courier" pitchFamily="2" charset="0"/>
              </a:rPr>
              <a:t>msg</a:t>
            </a:r>
            <a:r>
              <a:rPr lang="en-GB" sz="1600" dirty="0">
                <a:latin typeface="Courier" pitchFamily="2" charset="0"/>
              </a:rPr>
              <a:t>):</a:t>
            </a:r>
          </a:p>
          <a:p>
            <a:r>
              <a:rPr lang="en-GB" sz="1600" dirty="0">
                <a:latin typeface="Courier" pitchFamily="2" charset="0"/>
              </a:rPr>
              <a:t>&gt;   print(topic, </a:t>
            </a:r>
            <a:r>
              <a:rPr lang="en-GB" sz="1600" dirty="0" err="1">
                <a:latin typeface="Courier" pitchFamily="2" charset="0"/>
              </a:rPr>
              <a:t>msg</a:t>
            </a:r>
            <a:r>
              <a:rPr lang="en-GB" sz="1600" dirty="0">
                <a:latin typeface="Courier" pitchFamily="2" charset="0"/>
              </a:rPr>
              <a:t>)</a:t>
            </a:r>
          </a:p>
          <a:p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&gt; client = </a:t>
            </a:r>
            <a:r>
              <a:rPr lang="en-GB" sz="1600" dirty="0" err="1">
                <a:latin typeface="Courier" pitchFamily="2" charset="0"/>
              </a:rPr>
              <a:t>MQTTClient</a:t>
            </a:r>
            <a:r>
              <a:rPr lang="en-GB" sz="1600" dirty="0">
                <a:latin typeface="Courier" pitchFamily="2" charset="0"/>
              </a:rPr>
              <a:t>(”esp_1”,”node02.myqtthub.com”, </a:t>
            </a:r>
            <a:r>
              <a:rPr lang="en-GB" sz="1600" dirty="0" err="1">
                <a:latin typeface="Courier" pitchFamily="2" charset="0"/>
              </a:rPr>
              <a:t>ssl</a:t>
            </a:r>
            <a:r>
              <a:rPr lang="en-GB" sz="1600" dirty="0">
                <a:latin typeface="Courier" pitchFamily="2" charset="0"/>
              </a:rPr>
              <a:t>=False, user=“esp_1”, password=“PyConSK2022”)</a:t>
            </a:r>
          </a:p>
          <a:p>
            <a:r>
              <a:rPr lang="en-GB" sz="1600" dirty="0">
                <a:latin typeface="Courier" pitchFamily="2" charset="0"/>
              </a:rPr>
              <a:t>&gt; </a:t>
            </a:r>
            <a:r>
              <a:rPr lang="en-GB" sz="1600" dirty="0" err="1">
                <a:latin typeface="Courier" pitchFamily="2" charset="0"/>
              </a:rPr>
              <a:t>client.set_callback</a:t>
            </a:r>
            <a:r>
              <a:rPr lang="en-GB" sz="1600" dirty="0">
                <a:latin typeface="Courier" pitchFamily="2" charset="0"/>
              </a:rPr>
              <a:t>(</a:t>
            </a:r>
            <a:r>
              <a:rPr lang="en-GB" sz="1600" dirty="0" err="1">
                <a:latin typeface="Courier" pitchFamily="2" charset="0"/>
              </a:rPr>
              <a:t>msg_callback</a:t>
            </a:r>
            <a:r>
              <a:rPr lang="en-GB" sz="1600" dirty="0">
                <a:latin typeface="Courier" pitchFamily="2" charset="0"/>
              </a:rPr>
              <a:t>)</a:t>
            </a:r>
          </a:p>
          <a:p>
            <a:r>
              <a:rPr lang="en-GB" sz="1600" dirty="0">
                <a:latin typeface="Courier" pitchFamily="2" charset="0"/>
              </a:rPr>
              <a:t>&gt; </a:t>
            </a:r>
            <a:r>
              <a:rPr lang="en-GB" sz="1600" dirty="0" err="1">
                <a:latin typeface="Courier" pitchFamily="2" charset="0"/>
              </a:rPr>
              <a:t>client.connect</a:t>
            </a:r>
            <a:r>
              <a:rPr lang="en-GB" sz="1600" dirty="0">
                <a:latin typeface="Courier" pitchFamily="2" charset="0"/>
              </a:rPr>
              <a:t>() # might fail</a:t>
            </a:r>
          </a:p>
          <a:p>
            <a:r>
              <a:rPr lang="en-GB" sz="1600" dirty="0">
                <a:latin typeface="Courier" pitchFamily="2" charset="0"/>
              </a:rPr>
              <a:t>&gt; </a:t>
            </a:r>
            <a:r>
              <a:rPr lang="en-GB" sz="1600" dirty="0" err="1">
                <a:latin typeface="Courier" pitchFamily="2" charset="0"/>
              </a:rPr>
              <a:t>client.subscribe</a:t>
            </a:r>
            <a:r>
              <a:rPr lang="en-GB" sz="1600" dirty="0">
                <a:latin typeface="Courier" pitchFamily="2" charset="0"/>
              </a:rPr>
              <a:t>(“esp_1/led”)</a:t>
            </a:r>
          </a:p>
          <a:p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&gt; while True:</a:t>
            </a:r>
          </a:p>
          <a:p>
            <a:r>
              <a:rPr lang="en-GB" sz="1600" dirty="0">
                <a:latin typeface="Courier" pitchFamily="2" charset="0"/>
              </a:rPr>
              <a:t>&gt;   </a:t>
            </a:r>
            <a:r>
              <a:rPr lang="en-GB" sz="1600" dirty="0" err="1">
                <a:latin typeface="Courier" pitchFamily="2" charset="0"/>
              </a:rPr>
              <a:t>client.check_msg</a:t>
            </a:r>
            <a:r>
              <a:rPr lang="en-GB" sz="1600" dirty="0">
                <a:latin typeface="Courier" pitchFamily="2" charset="0"/>
              </a:rPr>
              <a:t>() # </a:t>
            </a:r>
            <a:r>
              <a:rPr lang="en-GB" sz="1600" dirty="0" err="1">
                <a:latin typeface="Courier" pitchFamily="2" charset="0"/>
              </a:rPr>
              <a:t>client.wait_msg</a:t>
            </a:r>
            <a:r>
              <a:rPr lang="en-GB" sz="1600" dirty="0">
                <a:latin typeface="Courier" pitchFamily="2" charset="0"/>
              </a:rPr>
              <a:t>() blocking</a:t>
            </a:r>
          </a:p>
          <a:p>
            <a:r>
              <a:rPr lang="en-GB" sz="1600" dirty="0">
                <a:latin typeface="Courier" pitchFamily="2" charset="0"/>
              </a:rPr>
              <a:t>&gt;   </a:t>
            </a:r>
            <a:r>
              <a:rPr lang="en-GB" sz="1600" dirty="0" err="1">
                <a:latin typeface="Courier" pitchFamily="2" charset="0"/>
              </a:rPr>
              <a:t>time.sleep</a:t>
            </a:r>
            <a:r>
              <a:rPr lang="en-GB" sz="1600" dirty="0">
                <a:latin typeface="Courier" pitchFamily="2" charset="0"/>
              </a:rPr>
              <a:t>(1)</a:t>
            </a: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691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MQTT - Publish 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2" y="1625600"/>
            <a:ext cx="11418887" cy="44857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lvl="1"/>
            <a:r>
              <a:rPr lang="en-GB" sz="1600" dirty="0">
                <a:latin typeface="Courier" pitchFamily="2" charset="0"/>
              </a:rPr>
              <a:t>$ </a:t>
            </a:r>
            <a:r>
              <a:rPr lang="en-GB" sz="1600" dirty="0" err="1">
                <a:latin typeface="Courier" pitchFamily="2" charset="0"/>
              </a:rPr>
              <a:t>picocom</a:t>
            </a:r>
            <a:r>
              <a:rPr lang="en-GB" sz="1600" dirty="0">
                <a:latin typeface="Courier" pitchFamily="2" charset="0"/>
              </a:rPr>
              <a:t> /dev/tty.usbserial-0001 -b115200</a:t>
            </a:r>
          </a:p>
          <a:p>
            <a:pPr marL="0" lvl="1"/>
            <a:endParaRPr lang="en-GB" sz="1600" dirty="0">
              <a:latin typeface="Courier" pitchFamily="2" charset="0"/>
            </a:endParaRPr>
          </a:p>
          <a:p>
            <a:pPr marL="0" lvl="1"/>
            <a:r>
              <a:rPr lang="en-GB" sz="1600" dirty="0">
                <a:latin typeface="Courier" pitchFamily="2" charset="0"/>
              </a:rPr>
              <a:t>&gt; import time</a:t>
            </a:r>
          </a:p>
          <a:p>
            <a:pPr marL="0" lvl="1"/>
            <a:r>
              <a:rPr lang="en-GB" sz="1600" dirty="0">
                <a:latin typeface="Courier" pitchFamily="2" charset="0"/>
              </a:rPr>
              <a:t>&gt; from </a:t>
            </a:r>
            <a:r>
              <a:rPr lang="en-GB" sz="1600" dirty="0" err="1">
                <a:latin typeface="Courier" pitchFamily="2" charset="0"/>
              </a:rPr>
              <a:t>umqtt.simple</a:t>
            </a:r>
            <a:r>
              <a:rPr lang="en-GB" sz="1600" dirty="0">
                <a:latin typeface="Courier" pitchFamily="2" charset="0"/>
              </a:rPr>
              <a:t> import </a:t>
            </a:r>
            <a:r>
              <a:rPr lang="en-GB" sz="1600" dirty="0" err="1">
                <a:latin typeface="Courier" pitchFamily="2" charset="0"/>
              </a:rPr>
              <a:t>MQTTClient</a:t>
            </a:r>
            <a:endParaRPr lang="en-GB" sz="1600" dirty="0">
              <a:latin typeface="Courier" pitchFamily="2" charset="0"/>
            </a:endParaRPr>
          </a:p>
          <a:p>
            <a:pPr marL="0" lvl="1"/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&gt; client = </a:t>
            </a:r>
            <a:r>
              <a:rPr lang="en-GB" sz="1600" dirty="0" err="1">
                <a:latin typeface="Courier" pitchFamily="2" charset="0"/>
              </a:rPr>
              <a:t>MQTTClient</a:t>
            </a:r>
            <a:r>
              <a:rPr lang="en-GB" sz="1600" dirty="0">
                <a:latin typeface="Courier" pitchFamily="2" charset="0"/>
              </a:rPr>
              <a:t>(”esp_1”,”node02.myqtthub.com”, </a:t>
            </a:r>
            <a:r>
              <a:rPr lang="en-GB" sz="1600" dirty="0" err="1">
                <a:latin typeface="Courier" pitchFamily="2" charset="0"/>
              </a:rPr>
              <a:t>ssl</a:t>
            </a:r>
            <a:r>
              <a:rPr lang="en-GB" sz="1600" dirty="0">
                <a:latin typeface="Courier" pitchFamily="2" charset="0"/>
              </a:rPr>
              <a:t>=False, user=“esp_1”, password=“PyConSK2022”)</a:t>
            </a:r>
          </a:p>
          <a:p>
            <a:r>
              <a:rPr lang="en-GB" sz="1600" dirty="0">
                <a:latin typeface="Courier" pitchFamily="2" charset="0"/>
              </a:rPr>
              <a:t>&gt; </a:t>
            </a:r>
            <a:r>
              <a:rPr lang="en-GB" sz="1600" dirty="0" err="1">
                <a:latin typeface="Courier" pitchFamily="2" charset="0"/>
              </a:rPr>
              <a:t>client.set_callback</a:t>
            </a:r>
            <a:r>
              <a:rPr lang="en-GB" sz="1600" dirty="0">
                <a:latin typeface="Courier" pitchFamily="2" charset="0"/>
              </a:rPr>
              <a:t>(</a:t>
            </a:r>
            <a:r>
              <a:rPr lang="en-GB" sz="1600" dirty="0" err="1">
                <a:latin typeface="Courier" pitchFamily="2" charset="0"/>
              </a:rPr>
              <a:t>msg_callback</a:t>
            </a:r>
            <a:r>
              <a:rPr lang="en-GB" sz="1600" dirty="0">
                <a:latin typeface="Courier" pitchFamily="2" charset="0"/>
              </a:rPr>
              <a:t>)</a:t>
            </a:r>
          </a:p>
          <a:p>
            <a:r>
              <a:rPr lang="en-GB" sz="1600" dirty="0">
                <a:latin typeface="Courier" pitchFamily="2" charset="0"/>
              </a:rPr>
              <a:t>&gt; </a:t>
            </a:r>
            <a:r>
              <a:rPr lang="en-GB" sz="1600" dirty="0" err="1">
                <a:latin typeface="Courier" pitchFamily="2" charset="0"/>
              </a:rPr>
              <a:t>client.connect</a:t>
            </a:r>
            <a:r>
              <a:rPr lang="en-GB" sz="1600" dirty="0">
                <a:latin typeface="Courier" pitchFamily="2" charset="0"/>
              </a:rPr>
              <a:t>() # might fail</a:t>
            </a:r>
          </a:p>
          <a:p>
            <a:r>
              <a:rPr lang="en-GB" sz="1600" dirty="0">
                <a:latin typeface="Courier" pitchFamily="2" charset="0"/>
              </a:rPr>
              <a:t>&gt;</a:t>
            </a:r>
          </a:p>
          <a:p>
            <a:r>
              <a:rPr lang="en-GB" sz="1600" dirty="0">
                <a:latin typeface="Courier" pitchFamily="2" charset="0"/>
              </a:rPr>
              <a:t>&gt; </a:t>
            </a:r>
            <a:r>
              <a:rPr lang="en-GB" sz="1600" dirty="0" err="1">
                <a:latin typeface="Courier" pitchFamily="2" charset="0"/>
              </a:rPr>
              <a:t>client.publish</a:t>
            </a:r>
            <a:r>
              <a:rPr lang="en-GB" sz="1600" dirty="0">
                <a:latin typeface="Courier" pitchFamily="2" charset="0"/>
              </a:rPr>
              <a:t>(“esp_1/temp”, “25”)</a:t>
            </a:r>
          </a:p>
          <a:p>
            <a:endParaRPr lang="en-GB" sz="1600" dirty="0">
              <a:latin typeface="Courier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000" b="1" dirty="0">
                <a:latin typeface="Bandeins Strange" pitchFamily="2" charset="0"/>
              </a:rPr>
              <a:t>Samples</a:t>
            </a:r>
          </a:p>
          <a:p>
            <a:pPr lvl="1">
              <a:lnSpc>
                <a:spcPct val="130000"/>
              </a:lnSpc>
            </a:pPr>
            <a:r>
              <a:rPr lang="de-DE" sz="2000" dirty="0">
                <a:hlinkClick r:id="rId3"/>
              </a:rPr>
              <a:t>https://github.com/micropython/micropython-lib/tree/master/micropython/umqtt.simple</a:t>
            </a: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56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MQTT_AS – Async version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2" y="1625600"/>
            <a:ext cx="11418887" cy="44857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latin typeface="Bandeins Strange" pitchFamily="2" charset="0"/>
              </a:rPr>
              <a:t>Non-</a:t>
            </a:r>
            <a:r>
              <a:rPr lang="de-DE" sz="2000" b="1" dirty="0" err="1">
                <a:latin typeface="Bandeins Strange" pitchFamily="2" charset="0"/>
              </a:rPr>
              <a:t>blocking</a:t>
            </a:r>
            <a:r>
              <a:rPr lang="de-DE" sz="2000" b="1" dirty="0">
                <a:latin typeface="Bandeins Strange" pitchFamily="2" charset="0"/>
              </a:rPr>
              <a:t> MQTT</a:t>
            </a:r>
          </a:p>
          <a:p>
            <a:pPr lvl="1">
              <a:lnSpc>
                <a:spcPct val="130000"/>
              </a:lnSpc>
            </a:pPr>
            <a:r>
              <a:rPr lang="de-DE" sz="2000" dirty="0">
                <a:hlinkClick r:id="rId3"/>
              </a:rPr>
              <a:t>https://github.com/peterhinch/micropython-mqtt/tree/master/mqtt_as</a:t>
            </a:r>
            <a:endParaRPr lang="de-DE" sz="2000" dirty="0"/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>
              <a:lnSpc>
                <a:spcPct val="130000"/>
              </a:lnSpc>
            </a:pPr>
            <a:r>
              <a:rPr lang="de-DE" sz="2000" b="1" dirty="0" err="1">
                <a:latin typeface="Bandeins Strange" pitchFamily="2" charset="0"/>
              </a:rPr>
              <a:t>Build</a:t>
            </a:r>
            <a:r>
              <a:rPr lang="de-DE" sz="2000" b="1" dirty="0">
                <a:latin typeface="Bandeins Strange" pitchFamily="2" charset="0"/>
              </a:rPr>
              <a:t> FW </a:t>
            </a:r>
            <a:r>
              <a:rPr lang="de-DE" sz="2000" b="1" dirty="0" err="1">
                <a:latin typeface="Bandeins Strange" pitchFamily="2" charset="0"/>
              </a:rPr>
              <a:t>with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mtqq_as</a:t>
            </a:r>
            <a:endParaRPr lang="de-DE" sz="2000" dirty="0"/>
          </a:p>
          <a:p>
            <a:pPr lvl="1">
              <a:lnSpc>
                <a:spcPct val="130000"/>
              </a:lnSpc>
            </a:pPr>
            <a:r>
              <a:rPr lang="de-DE" sz="2000" dirty="0">
                <a:hlinkClick r:id="rId4"/>
              </a:rPr>
              <a:t>https://github.com/micropython/micropython/tree/master/ports/esp8266</a:t>
            </a:r>
            <a:endParaRPr lang="de-DE" sz="2000" dirty="0"/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>
              <a:lnSpc>
                <a:spcPct val="130000"/>
              </a:lnSpc>
            </a:pPr>
            <a:r>
              <a:rPr lang="de-DE" sz="2000" dirty="0">
                <a:latin typeface="Bandeins Strange" pitchFamily="2" charset="0"/>
              </a:rPr>
              <a:t>Sample</a:t>
            </a:r>
          </a:p>
          <a:p>
            <a:pPr lvl="1">
              <a:lnSpc>
                <a:spcPct val="130000"/>
              </a:lnSpc>
            </a:pPr>
            <a:r>
              <a:rPr lang="de-DE" sz="2000" dirty="0">
                <a:hlinkClick r:id="rId5"/>
              </a:rPr>
              <a:t>IR Sensor with MQTT</a:t>
            </a: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402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Uploading Files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2" y="1755266"/>
            <a:ext cx="11355388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Uploading</a:t>
            </a:r>
            <a:r>
              <a:rPr lang="de-DE" sz="2000" dirty="0">
                <a:latin typeface="Bandeins Strange" pitchFamily="2" charset="0"/>
              </a:rPr>
              <a:t> Files</a:t>
            </a:r>
          </a:p>
          <a:p>
            <a:pPr marL="457200" lvl="2"/>
            <a:r>
              <a:rPr lang="de-DE" sz="2000" dirty="0">
                <a:hlinkClick r:id="rId3"/>
              </a:rPr>
              <a:t>https://pythonforundergradengineers.com/upload-py-files-to-esp8266-running-micropython.html</a:t>
            </a:r>
            <a:endParaRPr lang="de-DE" sz="2000" dirty="0"/>
          </a:p>
          <a:p>
            <a:pPr lvl="2" indent="-457200"/>
            <a:r>
              <a:rPr lang="en-GB" dirty="0"/>
              <a:t>(close other serial connections before – CRTL+A+X for </a:t>
            </a:r>
            <a:r>
              <a:rPr lang="en-GB" dirty="0" err="1"/>
              <a:t>picocom</a:t>
            </a:r>
            <a:r>
              <a:rPr lang="en-GB" dirty="0"/>
              <a:t>)</a:t>
            </a:r>
          </a:p>
          <a:p>
            <a:pPr lvl="2" indent="-457200"/>
            <a:endParaRPr lang="en-GB" dirty="0"/>
          </a:p>
          <a:p>
            <a:pPr lvl="2" indent="-457200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ampy</a:t>
            </a:r>
            <a:r>
              <a:rPr lang="en-GB" dirty="0">
                <a:latin typeface="Courier" pitchFamily="2" charset="0"/>
              </a:rPr>
              <a:t> --help</a:t>
            </a:r>
          </a:p>
          <a:p>
            <a:pPr lvl="2" indent="-457200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ampy</a:t>
            </a:r>
            <a:r>
              <a:rPr lang="en-GB" dirty="0">
                <a:latin typeface="Courier" pitchFamily="2" charset="0"/>
              </a:rPr>
              <a:t> --port /dev/tty.usbserial-0001 --baud 115200 ls</a:t>
            </a:r>
          </a:p>
          <a:p>
            <a:pPr lvl="2" indent="-457200"/>
            <a:r>
              <a:rPr lang="en-GB" dirty="0">
                <a:latin typeface="Courier" pitchFamily="2" charset="0"/>
              </a:rPr>
              <a:t>$ </a:t>
            </a:r>
            <a:r>
              <a:rPr lang="en-GB" dirty="0" err="1">
                <a:latin typeface="Courier" pitchFamily="2" charset="0"/>
              </a:rPr>
              <a:t>ampy</a:t>
            </a:r>
            <a:r>
              <a:rPr lang="en-GB" dirty="0">
                <a:latin typeface="Courier" pitchFamily="2" charset="0"/>
              </a:rPr>
              <a:t> --port /dev/tty.usbserial-0001 --baud 115200 put </a:t>
            </a:r>
            <a:r>
              <a:rPr lang="en-GB" dirty="0" err="1">
                <a:latin typeface="Courier" pitchFamily="2" charset="0"/>
              </a:rPr>
              <a:t>boot.py</a:t>
            </a:r>
            <a:endParaRPr lang="en-GB" dirty="0">
              <a:latin typeface="Courier" pitchFamily="2" charset="0"/>
            </a:endParaRPr>
          </a:p>
          <a:p>
            <a:pPr marL="457200" lvl="2"/>
            <a:endParaRPr lang="de-DE" sz="2000" dirty="0">
              <a:hlinkClick r:id="rId4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Boot.py</a:t>
            </a:r>
            <a:endParaRPr lang="de-DE" sz="2000" dirty="0">
              <a:latin typeface="Bandeins Strange" pitchFamily="2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de-DE" sz="2000" dirty="0"/>
              <a:t>Run on </a:t>
            </a:r>
            <a:r>
              <a:rPr lang="de-DE" sz="2000" dirty="0" err="1"/>
              <a:t>boot</a:t>
            </a:r>
            <a:endParaRPr lang="de-DE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de-DE" sz="2000" dirty="0">
              <a:latin typeface="Bandeins Strange" pitchFamily="2" charset="0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Main.py</a:t>
            </a:r>
            <a:endParaRPr lang="de-DE" sz="2000" dirty="0">
              <a:latin typeface="Bandeins Strange" pitchFamily="2" charset="0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de-DE" sz="2000" dirty="0"/>
              <a:t>Main </a:t>
            </a:r>
            <a:r>
              <a:rPr lang="de-DE" sz="2000" dirty="0" err="1"/>
              <a:t>module</a:t>
            </a:r>
            <a:r>
              <a:rPr lang="de-DE" sz="2000" dirty="0"/>
              <a:t>, </a:t>
            </a:r>
            <a:r>
              <a:rPr lang="de-DE" sz="2000" dirty="0" err="1"/>
              <a:t>run</a:t>
            </a:r>
            <a:r>
              <a:rPr lang="de-DE" sz="2000" dirty="0"/>
              <a:t> after </a:t>
            </a:r>
            <a:r>
              <a:rPr lang="de-DE" sz="2000" dirty="0" err="1"/>
              <a:t>boot</a:t>
            </a:r>
            <a:endParaRPr lang="de-DE" sz="2000" dirty="0"/>
          </a:p>
          <a:p>
            <a:pPr marL="457200" lvl="2"/>
            <a:endParaRPr lang="de-DE" sz="2000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193699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Basics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Back-end side (Raspberry Pi)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2" y="1755266"/>
            <a:ext cx="11355388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Docs</a:t>
            </a:r>
          </a:p>
          <a:p>
            <a:pPr marL="457200" lvl="2"/>
            <a:r>
              <a:rPr lang="de-DE" sz="2000" dirty="0">
                <a:hlinkClick r:id="rId3"/>
              </a:rPr>
              <a:t>https://www.raspberrypi.com/documentation/</a:t>
            </a:r>
            <a:endParaRPr lang="de-DE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Connect</a:t>
            </a:r>
          </a:p>
          <a:p>
            <a:pPr marL="457200" lvl="2"/>
            <a:r>
              <a:rPr lang="de-DE" sz="2000" dirty="0" err="1">
                <a:latin typeface="Courier" pitchFamily="2" charset="0"/>
              </a:rPr>
              <a:t>ssh</a:t>
            </a:r>
            <a:r>
              <a:rPr lang="de-DE" sz="2000" dirty="0">
                <a:latin typeface="Courier" pitchFamily="2" charset="0"/>
              </a:rPr>
              <a:t> </a:t>
            </a:r>
            <a:r>
              <a:rPr lang="de-DE" sz="2000" dirty="0">
                <a:latin typeface="Courier" pitchFamily="2" charset="0"/>
                <a:hlinkClick r:id="rId4"/>
              </a:rPr>
              <a:t>pi@raspberrypi.local</a:t>
            </a:r>
            <a:r>
              <a:rPr lang="de-DE" sz="2000" dirty="0">
                <a:latin typeface="Courier" pitchFamily="2" charset="0"/>
              </a:rPr>
              <a:t> (</a:t>
            </a:r>
            <a:r>
              <a:rPr lang="de-DE" sz="2000" dirty="0" err="1">
                <a:latin typeface="Courier" pitchFamily="2" charset="0"/>
              </a:rPr>
              <a:t>pwd</a:t>
            </a:r>
            <a:r>
              <a:rPr lang="de-DE" sz="2000" dirty="0">
                <a:latin typeface="Courier" pitchFamily="2" charset="0"/>
              </a:rPr>
              <a:t>: PyConSK2022)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Config</a:t>
            </a:r>
            <a:endParaRPr lang="de-DE" sz="2000" dirty="0">
              <a:latin typeface="Bandeins Strange" pitchFamily="2" charset="0"/>
            </a:endParaRPr>
          </a:p>
          <a:p>
            <a:pPr marL="457200" lvl="2"/>
            <a:r>
              <a:rPr lang="de-DE" sz="2000" dirty="0" err="1">
                <a:latin typeface="Courier" pitchFamily="2" charset="0"/>
              </a:rPr>
              <a:t>sudo</a:t>
            </a:r>
            <a:r>
              <a:rPr lang="de-DE" sz="2000" dirty="0">
                <a:latin typeface="Courier" pitchFamily="2" charset="0"/>
              </a:rPr>
              <a:t> </a:t>
            </a:r>
            <a:r>
              <a:rPr lang="de-DE" sz="2000" dirty="0" err="1">
                <a:latin typeface="Courier" pitchFamily="2" charset="0"/>
              </a:rPr>
              <a:t>raspi-config</a:t>
            </a:r>
            <a:endParaRPr lang="de-DE" sz="2000" dirty="0">
              <a:latin typeface="Courier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Paho</a:t>
            </a:r>
            <a:r>
              <a:rPr lang="de-DE" sz="2000" dirty="0">
                <a:latin typeface="Bandeins Strange" pitchFamily="2" charset="0"/>
              </a:rPr>
              <a:t> MQTT</a:t>
            </a:r>
          </a:p>
          <a:p>
            <a:pPr marL="457200" lvl="2"/>
            <a:r>
              <a:rPr lang="de-DE" sz="2000" dirty="0">
                <a:hlinkClick r:id="rId5"/>
              </a:rPr>
              <a:t>https://pypi.org/project/paho-mqtt/</a:t>
            </a:r>
            <a:endParaRPr lang="de-DE" sz="20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Async</a:t>
            </a:r>
            <a:r>
              <a:rPr lang="de-DE" sz="2000" dirty="0">
                <a:latin typeface="Bandeins Strange" pitchFamily="2" charset="0"/>
              </a:rPr>
              <a:t> MQTT</a:t>
            </a:r>
          </a:p>
          <a:p>
            <a:pPr marL="457200" lvl="2"/>
            <a:r>
              <a:rPr lang="de-DE" sz="2000" dirty="0">
                <a:hlinkClick r:id="rId6"/>
              </a:rPr>
              <a:t>https://github.com/sbtinstruments/asyncio-mqtt</a:t>
            </a:r>
            <a:endParaRPr lang="de-DE" sz="2000" dirty="0"/>
          </a:p>
          <a:p>
            <a:pPr marL="457200" lvl="2"/>
            <a:endParaRPr lang="de-DE" sz="2000" dirty="0">
              <a:hlinkClick r:id="rId7"/>
            </a:endParaRPr>
          </a:p>
        </p:txBody>
      </p:sp>
    </p:spTree>
    <p:extLst>
      <p:ext uri="{BB962C8B-B14F-4D97-AF65-F5344CB8AC3E}">
        <p14:creationId xmlns:p14="http://schemas.microsoft.com/office/powerpoint/2010/main" val="2392783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IoT Race Track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PyCon SK 2022 | September 2022</a:t>
            </a:r>
            <a:endParaRPr lang="de-DE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CF8E28-76B2-FA5E-ED94-5A8958A5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88096" y="295214"/>
            <a:ext cx="8217407" cy="5816152"/>
          </a:xfrm>
          <a:prstGeom prst="rect">
            <a:avLst/>
          </a:prstGeom>
        </p:spPr>
      </p:pic>
      <p:sp>
        <p:nvSpPr>
          <p:cNvPr id="8" name="Textfeld 36">
            <a:extLst>
              <a:ext uri="{FF2B5EF4-FFF2-40B4-BE49-F238E27FC236}">
                <a16:creationId xmlns:a16="http://schemas.microsoft.com/office/drawing/2014/main" id="{E3032344-A3EC-4FBA-2CD3-231255BA0B4C}"/>
              </a:ext>
            </a:extLst>
          </p:cNvPr>
          <p:cNvSpPr txBox="1"/>
          <p:nvPr/>
        </p:nvSpPr>
        <p:spPr>
          <a:xfrm>
            <a:off x="481012" y="1755266"/>
            <a:ext cx="11355388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Carrera </a:t>
            </a:r>
            <a:r>
              <a:rPr lang="de-DE" sz="2000" dirty="0" err="1">
                <a:latin typeface="Bandeins Strange" pitchFamily="2" charset="0"/>
              </a:rPr>
              <a:t>Race</a:t>
            </a:r>
            <a:r>
              <a:rPr lang="de-DE" sz="2000" dirty="0">
                <a:latin typeface="Bandeins Strange" pitchFamily="2" charset="0"/>
              </a:rPr>
              <a:t> Track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ESP8266 6x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ESP32 2x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HC S04 2x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ndeins Strange" pitchFamily="2" charset="0"/>
              </a:rPr>
              <a:t>IR 2x</a:t>
            </a:r>
            <a:endParaRPr lang="sk-SK" sz="20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sz="2000" dirty="0">
                <a:latin typeface="Bandeins Strange" pitchFamily="2" charset="0"/>
              </a:rPr>
              <a:t>Temp </a:t>
            </a:r>
            <a:r>
              <a:rPr lang="sk-SK" sz="2000" dirty="0" err="1">
                <a:latin typeface="Bandeins Strange" pitchFamily="2" charset="0"/>
              </a:rPr>
              <a:t>Sensor</a:t>
            </a:r>
            <a:r>
              <a:rPr lang="sk-SK" sz="2000" dirty="0">
                <a:latin typeface="Bandeins Strange" pitchFamily="2" charset="0"/>
              </a:rPr>
              <a:t> 2x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sz="2000" dirty="0">
                <a:latin typeface="Bandeins Strange" pitchFamily="2" charset="0"/>
              </a:rPr>
              <a:t>DS1803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sz="2000" dirty="0" err="1">
                <a:latin typeface="Bandeins Strange" pitchFamily="2" charset="0"/>
              </a:rPr>
              <a:t>LEDs</a:t>
            </a:r>
            <a:endParaRPr lang="sk-SK" sz="20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sz="2000" dirty="0" err="1">
                <a:latin typeface="Bandeins Strange" pitchFamily="2" charset="0"/>
              </a:rPr>
              <a:t>Button</a:t>
            </a:r>
            <a:endParaRPr lang="sk-SK" sz="20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sz="2000" dirty="0" err="1">
                <a:latin typeface="Bandeins Strange" pitchFamily="2" charset="0"/>
              </a:rPr>
              <a:t>RaspberryPi</a:t>
            </a:r>
            <a:endParaRPr lang="de-DE" sz="2000" dirty="0">
              <a:latin typeface="Bandeins Strang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Racetrack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5003015" cy="2082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Standard </a:t>
            </a:r>
            <a:r>
              <a:rPr lang="de-DE" sz="2000" b="1" dirty="0" err="1">
                <a:latin typeface="Bandeins Strange" pitchFamily="2" charset="0"/>
              </a:rPr>
              <a:t>racetrack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Speed </a:t>
            </a:r>
            <a:r>
              <a:rPr lang="de-DE" sz="2000" b="1" dirty="0" err="1">
                <a:latin typeface="Bandeins Strange" pitchFamily="2" charset="0"/>
              </a:rPr>
              <a:t>based</a:t>
            </a:r>
            <a:r>
              <a:rPr lang="de-DE" sz="2000" b="1" dirty="0">
                <a:latin typeface="Bandeins Strange" pitchFamily="2" charset="0"/>
              </a:rPr>
              <a:t> on </a:t>
            </a:r>
            <a:r>
              <a:rPr lang="de-DE" sz="2000" b="1" dirty="0" err="1">
                <a:latin typeface="Bandeins Strange" pitchFamily="2" charset="0"/>
              </a:rPr>
              <a:t>potentiometer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value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9V </a:t>
            </a:r>
            <a:r>
              <a:rPr lang="de-DE" sz="2000" b="1" dirty="0" err="1">
                <a:latin typeface="Bandeins Strange" pitchFamily="2" charset="0"/>
              </a:rPr>
              <a:t>input</a:t>
            </a: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4027" y="1182271"/>
            <a:ext cx="5786650" cy="433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1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Speed Actuator with DS1803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11418887" cy="2082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Control </a:t>
            </a:r>
            <a:r>
              <a:rPr lang="de-DE" sz="2000" b="1" dirty="0" err="1">
                <a:latin typeface="Bandeins Strange" pitchFamily="2" charset="0"/>
              </a:rPr>
              <a:t>speed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Sub </a:t>
            </a:r>
            <a:r>
              <a:rPr lang="de-DE" sz="2000" b="1" dirty="0" err="1">
                <a:latin typeface="Bandeins Strange" pitchFamily="2" charset="0"/>
              </a:rPr>
              <a:t>to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racetrack</a:t>
            </a:r>
            <a:r>
              <a:rPr lang="de-DE" sz="2000" b="1" dirty="0">
                <a:latin typeface="Bandeins Strange" pitchFamily="2" charset="0"/>
              </a:rPr>
              <a:t>/</a:t>
            </a:r>
            <a:r>
              <a:rPr lang="de-DE" sz="2000" b="1" dirty="0" err="1">
                <a:latin typeface="Bandeins Strange" pitchFamily="2" charset="0"/>
              </a:rPr>
              <a:t>speed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Accept</a:t>
            </a:r>
            <a:r>
              <a:rPr lang="de-DE" sz="2000" b="1" dirty="0">
                <a:latin typeface="Bandeins Strange" pitchFamily="2" charset="0"/>
              </a:rPr>
              <a:t>: { „track“: 0/1, „</a:t>
            </a:r>
            <a:r>
              <a:rPr lang="de-DE" sz="2000" b="1" dirty="0" err="1">
                <a:latin typeface="Bandeins Strange" pitchFamily="2" charset="0"/>
              </a:rPr>
              <a:t>speed</a:t>
            </a:r>
            <a:r>
              <a:rPr lang="de-DE" sz="2000" b="1" dirty="0">
                <a:latin typeface="Bandeins Strange" pitchFamily="2" charset="0"/>
              </a:rPr>
              <a:t>“: </a:t>
            </a:r>
            <a:r>
              <a:rPr lang="de-DE" sz="2000" b="1" dirty="0" err="1">
                <a:latin typeface="Bandeins Strange" pitchFamily="2" charset="0"/>
              </a:rPr>
              <a:t>value</a:t>
            </a:r>
            <a:r>
              <a:rPr lang="de-DE" sz="2000" b="1" dirty="0">
                <a:latin typeface="Bandeins Strange" pitchFamily="2" charset="0"/>
              </a:rPr>
              <a:t>}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3"/>
              </a:rPr>
              <a:t>Sample Code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4"/>
              </a:rPr>
              <a:t>Schematic</a:t>
            </a:r>
            <a:endParaRPr lang="de-DE" sz="2000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18766" y="1182271"/>
            <a:ext cx="6117172" cy="4339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67B491-7DA1-E80F-536E-636EF80477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9463591" y="3134355"/>
            <a:ext cx="996253" cy="4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7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Traffic Lights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11418887" cy="419335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Signal track </a:t>
            </a:r>
            <a:r>
              <a:rPr lang="de-DE" sz="2000" b="1" dirty="0" err="1">
                <a:latin typeface="Bandeins Strange" pitchFamily="2" charset="0"/>
              </a:rPr>
              <a:t>state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Sub </a:t>
            </a:r>
            <a:r>
              <a:rPr lang="de-DE" sz="2000" b="1" dirty="0" err="1">
                <a:latin typeface="Bandeins Strange" pitchFamily="2" charset="0"/>
              </a:rPr>
              <a:t>to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racetrack</a:t>
            </a:r>
            <a:r>
              <a:rPr lang="de-DE" sz="2000" b="1" dirty="0">
                <a:latin typeface="Bandeins Strange" pitchFamily="2" charset="0"/>
              </a:rPr>
              <a:t>/</a:t>
            </a:r>
            <a:r>
              <a:rPr lang="de-DE" sz="2000" b="1" dirty="0" err="1">
                <a:latin typeface="Bandeins Strange" pitchFamily="2" charset="0"/>
              </a:rPr>
              <a:t>lights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Accept</a:t>
            </a:r>
            <a:r>
              <a:rPr lang="de-DE" sz="2000" b="1" dirty="0">
                <a:latin typeface="Bandeins Strange" pitchFamily="2" charset="0"/>
              </a:rPr>
              <a:t>: { „</a:t>
            </a:r>
            <a:r>
              <a:rPr lang="de-DE" sz="2000" b="1" dirty="0" err="1">
                <a:latin typeface="Bandeins Strange" pitchFamily="2" charset="0"/>
              </a:rPr>
              <a:t>command</a:t>
            </a:r>
            <a:r>
              <a:rPr lang="de-DE" sz="2000" b="1" dirty="0">
                <a:latin typeface="Bandeins Strange" pitchFamily="2" charset="0"/>
              </a:rPr>
              <a:t>“: &lt;</a:t>
            </a:r>
            <a:r>
              <a:rPr lang="de-DE" sz="2000" b="1" dirty="0" err="1">
                <a:latin typeface="Bandeins Strange" pitchFamily="2" charset="0"/>
              </a:rPr>
              <a:t>cmd</a:t>
            </a:r>
            <a:r>
              <a:rPr lang="de-DE" sz="2000" b="1" dirty="0">
                <a:latin typeface="Bandeins Strange" pitchFamily="2" charset="0"/>
              </a:rPr>
              <a:t>&gt; }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cmd</a:t>
            </a:r>
            <a:endParaRPr lang="de-DE" sz="2000" b="1" dirty="0">
              <a:latin typeface="Bandeins Strange" pitchFamily="2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rsg</a:t>
            </a:r>
            <a:r>
              <a:rPr lang="de-DE" sz="2000" b="1" dirty="0">
                <a:latin typeface="Bandeins Strange" pitchFamily="2" charset="0"/>
              </a:rPr>
              <a:t> – </a:t>
            </a:r>
            <a:r>
              <a:rPr lang="de-DE" sz="2000" b="1" dirty="0" err="1">
                <a:latin typeface="Bandeins Strange" pitchFamily="2" charset="0"/>
              </a:rPr>
              <a:t>starting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race</a:t>
            </a:r>
            <a:endParaRPr lang="de-DE" sz="2000" b="1" dirty="0">
              <a:latin typeface="Bandeins Strange" pitchFamily="2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blink_red</a:t>
            </a:r>
            <a:r>
              <a:rPr lang="de-DE" sz="2000" b="1" dirty="0">
                <a:latin typeface="Bandeins Strange" pitchFamily="2" charset="0"/>
              </a:rPr>
              <a:t> – </a:t>
            </a:r>
            <a:r>
              <a:rPr lang="de-DE" sz="2000" b="1" dirty="0" err="1">
                <a:latin typeface="Bandeins Strange" pitchFamily="2" charset="0"/>
              </a:rPr>
              <a:t>idle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state</a:t>
            </a:r>
            <a:endParaRPr lang="de-DE" sz="2000" b="1" dirty="0">
              <a:latin typeface="Bandeins Strange" pitchFamily="2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…just </a:t>
            </a:r>
            <a:r>
              <a:rPr lang="de-DE" sz="2000" b="1" dirty="0" err="1">
                <a:latin typeface="Bandeins Strange" pitchFamily="2" charset="0"/>
              </a:rPr>
              <a:t>anything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3"/>
              </a:rPr>
              <a:t>Sample Code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4"/>
              </a:rPr>
              <a:t>Schematic</a:t>
            </a:r>
            <a:endParaRPr lang="de-DE" sz="2000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18766" y="1307528"/>
            <a:ext cx="6117172" cy="40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75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ESP8266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Cheap Wi-Fi module for IoT applications with </a:t>
            </a:r>
            <a:r>
              <a:rPr lang="en-US" b="1" dirty="0">
                <a:solidFill>
                  <a:srgbClr val="000000"/>
                </a:solidFill>
                <a:cs typeface="Arial"/>
              </a:rPr>
              <a:t>microcontroller </a:t>
            </a:r>
            <a:r>
              <a:rPr lang="en-US" dirty="0">
                <a:solidFill>
                  <a:srgbClr val="000000"/>
                </a:solidFill>
                <a:cs typeface="Arial"/>
              </a:rPr>
              <a:t>capability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latin typeface="Bandeins Strange" pitchFamily="2" charset="0"/>
              </a:rPr>
              <a:t>Development </a:t>
            </a:r>
            <a:r>
              <a:rPr lang="de-DE" sz="2000" b="1" dirty="0" err="1">
                <a:latin typeface="Bandeins Strange" pitchFamily="2" charset="0"/>
              </a:rPr>
              <a:t>board</a:t>
            </a:r>
            <a:r>
              <a:rPr lang="de-DE" sz="2000" b="1" dirty="0">
                <a:latin typeface="Bandeins Strange" pitchFamily="2" charset="0"/>
              </a:rPr>
              <a:t> ESP-12E </a:t>
            </a:r>
            <a:r>
              <a:rPr lang="de-DE" sz="2000" b="1" dirty="0" err="1">
                <a:latin typeface="Bandeins Strange" pitchFamily="2" charset="0"/>
              </a:rPr>
              <a:t>NodeMCU</a:t>
            </a:r>
            <a:endParaRPr lang="de-DE" sz="2000" b="1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endParaRPr lang="de-DE" sz="2000" b="1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Wi-Fi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4MB Flash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USB </a:t>
            </a:r>
            <a:r>
              <a:rPr lang="sk-SK" dirty="0"/>
              <a:t>to </a:t>
            </a:r>
            <a:r>
              <a:rPr lang="sk-SK" dirty="0" err="1"/>
              <a:t>Serial</a:t>
            </a:r>
            <a:r>
              <a:rPr lang="sk-SK" dirty="0"/>
              <a:t> (UART)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dirty="0"/>
              <a:t>11 </a:t>
            </a:r>
            <a:r>
              <a:rPr lang="sk-SK" dirty="0" err="1"/>
              <a:t>digital</a:t>
            </a:r>
            <a:r>
              <a:rPr lang="sk-SK" dirty="0"/>
              <a:t> I/O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dirty="0"/>
              <a:t>1 </a:t>
            </a:r>
            <a:r>
              <a:rPr lang="sk-SK" dirty="0" err="1"/>
              <a:t>analog</a:t>
            </a:r>
            <a:r>
              <a:rPr lang="sk-SK" dirty="0"/>
              <a:t> </a:t>
            </a:r>
            <a:r>
              <a:rPr lang="sk-SK" dirty="0" err="1"/>
              <a:t>input</a:t>
            </a:r>
            <a:endParaRPr lang="sk-SK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dirty="0" err="1"/>
              <a:t>Support</a:t>
            </a:r>
            <a:r>
              <a:rPr lang="sk-SK" dirty="0"/>
              <a:t>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various</a:t>
            </a:r>
            <a:r>
              <a:rPr lang="sk-SK" dirty="0"/>
              <a:t> </a:t>
            </a:r>
            <a:r>
              <a:rPr lang="sk-SK" dirty="0" err="1"/>
              <a:t>languages</a:t>
            </a:r>
            <a:endParaRPr lang="sk-SK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sk-SK" dirty="0"/>
              <a:t>C++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sk-SK" dirty="0"/>
              <a:t>JavaScript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sk-SK" dirty="0" err="1"/>
              <a:t>MicroPython</a:t>
            </a:r>
            <a:endParaRPr lang="sk-SK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sk-SK" dirty="0" err="1"/>
              <a:t>Lisp</a:t>
            </a:r>
            <a:endParaRPr lang="de-DE" dirty="0"/>
          </a:p>
          <a:p>
            <a:pPr lvl="1" indent="0">
              <a:buNone/>
            </a:pPr>
            <a:endParaRPr lang="de-DE" dirty="0"/>
          </a:p>
          <a:p>
            <a:pPr indent="-575100">
              <a:lnSpc>
                <a:spcPct val="130000"/>
              </a:lnSpc>
            </a:pPr>
            <a:endParaRPr lang="de-DE" dirty="0"/>
          </a:p>
        </p:txBody>
      </p:sp>
      <p:pic>
        <p:nvPicPr>
          <p:cNvPr id="13" name="Picture 12" descr="A picture containing text, scoreboard&#10;&#10;Description automatically generated">
            <a:extLst>
              <a:ext uri="{FF2B5EF4-FFF2-40B4-BE49-F238E27FC236}">
                <a16:creationId xmlns:a16="http://schemas.microsoft.com/office/drawing/2014/main" id="{641E4171-12DA-92DD-34B0-402F20C7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870" y="1482962"/>
            <a:ext cx="5053323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501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Button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11418887" cy="2082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Sets </a:t>
            </a:r>
            <a:r>
              <a:rPr lang="de-DE" sz="2000" b="1" dirty="0" err="1">
                <a:latin typeface="Bandeins Strange" pitchFamily="2" charset="0"/>
              </a:rPr>
              <a:t>the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racetrack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state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Pub </a:t>
            </a:r>
            <a:r>
              <a:rPr lang="de-DE" sz="2000" b="1" dirty="0" err="1">
                <a:latin typeface="Bandeins Strange" pitchFamily="2" charset="0"/>
              </a:rPr>
              <a:t>to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racetrack</a:t>
            </a:r>
            <a:r>
              <a:rPr lang="de-DE" sz="2000" b="1" dirty="0">
                <a:latin typeface="Bandeins Strange" pitchFamily="2" charset="0"/>
              </a:rPr>
              <a:t>/</a:t>
            </a:r>
            <a:r>
              <a:rPr lang="de-DE" sz="2000" b="1" dirty="0" err="1">
                <a:latin typeface="Bandeins Strange" pitchFamily="2" charset="0"/>
              </a:rPr>
              <a:t>button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Msg</a:t>
            </a:r>
            <a:r>
              <a:rPr lang="de-DE" sz="2000" b="1" dirty="0">
                <a:latin typeface="Bandeins Strange" pitchFamily="2" charset="0"/>
              </a:rPr>
              <a:t>: { „time“: &lt;</a:t>
            </a:r>
            <a:r>
              <a:rPr lang="de-DE" sz="2000" b="1" dirty="0" err="1">
                <a:latin typeface="Bandeins Strange" pitchFamily="2" charset="0"/>
              </a:rPr>
              <a:t>time_released</a:t>
            </a:r>
            <a:r>
              <a:rPr lang="de-DE" sz="2000" b="1" dirty="0">
                <a:latin typeface="Bandeins Strange" pitchFamily="2" charset="0"/>
              </a:rPr>
              <a:t>&gt;}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3"/>
              </a:rPr>
              <a:t>Sample Code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4"/>
              </a:rPr>
              <a:t>Schematic</a:t>
            </a:r>
            <a:endParaRPr lang="de-DE" sz="2000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318766" y="1199749"/>
            <a:ext cx="6117172" cy="43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20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Lap Check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5765409" cy="20821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Notifies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lap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done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Pub </a:t>
            </a:r>
            <a:r>
              <a:rPr lang="de-DE" sz="2000" b="1" dirty="0" err="1">
                <a:latin typeface="Bandeins Strange" pitchFamily="2" charset="0"/>
              </a:rPr>
              <a:t>to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racetrack</a:t>
            </a:r>
            <a:r>
              <a:rPr lang="de-DE" sz="2000" b="1" dirty="0">
                <a:latin typeface="Bandeins Strange" pitchFamily="2" charset="0"/>
              </a:rPr>
              <a:t>/</a:t>
            </a:r>
            <a:r>
              <a:rPr lang="de-DE" sz="2000" b="1" dirty="0" err="1">
                <a:latin typeface="Bandeins Strange" pitchFamily="2" charset="0"/>
              </a:rPr>
              <a:t>lap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Msg</a:t>
            </a:r>
            <a:r>
              <a:rPr lang="de-DE" sz="2000" b="1" dirty="0">
                <a:latin typeface="Bandeins Strange" pitchFamily="2" charset="0"/>
              </a:rPr>
              <a:t>: { „track“: &lt;0/1&gt;, „</a:t>
            </a:r>
            <a:r>
              <a:rPr lang="de-DE" sz="2000" b="1" dirty="0" err="1">
                <a:latin typeface="Bandeins Strange" pitchFamily="2" charset="0"/>
              </a:rPr>
              <a:t>lap</a:t>
            </a:r>
            <a:r>
              <a:rPr lang="de-DE" sz="2000" b="1" dirty="0">
                <a:latin typeface="Bandeins Strange" pitchFamily="2" charset="0"/>
              </a:rPr>
              <a:t>“: &lt;time&gt;}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3"/>
              </a:rPr>
              <a:t>Sample Code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4"/>
              </a:rPr>
              <a:t>Schematic</a:t>
            </a:r>
            <a:endParaRPr lang="de-DE" sz="2000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08813" y="1199749"/>
            <a:ext cx="4737077" cy="43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27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9543" y="1192930"/>
            <a:ext cx="4628126" cy="4305031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Speed Control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6572931" cy="30414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Control </a:t>
            </a:r>
            <a:r>
              <a:rPr lang="de-DE" sz="2000" b="1" dirty="0" err="1">
                <a:latin typeface="Bandeins Strange" pitchFamily="2" charset="0"/>
              </a:rPr>
              <a:t>speed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Racetrack</a:t>
            </a:r>
            <a:r>
              <a:rPr lang="de-DE" sz="2000" b="1" dirty="0">
                <a:latin typeface="Bandeins Strange" pitchFamily="2" charset="0"/>
              </a:rPr>
              <a:t> „</a:t>
            </a:r>
            <a:r>
              <a:rPr lang="de-DE" sz="2000" b="1" dirty="0" err="1">
                <a:latin typeface="Bandeins Strange" pitchFamily="2" charset="0"/>
              </a:rPr>
              <a:t>brain</a:t>
            </a:r>
            <a:r>
              <a:rPr lang="de-DE" sz="2000" b="1" dirty="0">
                <a:latin typeface="Bandeins Strange" pitchFamily="2" charset="0"/>
              </a:rPr>
              <a:t>“ </a:t>
            </a:r>
            <a:r>
              <a:rPr lang="de-DE" sz="2000" b="1" dirty="0" err="1">
                <a:latin typeface="Bandeins Strange" pitchFamily="2" charset="0"/>
              </a:rPr>
              <a:t>translates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dist</a:t>
            </a:r>
            <a:r>
              <a:rPr lang="de-DE" sz="2000" b="1" dirty="0">
                <a:latin typeface="Bandeins Strange" pitchFamily="2" charset="0"/>
              </a:rPr>
              <a:t> -&gt; </a:t>
            </a:r>
            <a:r>
              <a:rPr lang="de-DE" sz="2000" b="1" dirty="0" err="1">
                <a:latin typeface="Bandeins Strange" pitchFamily="2" charset="0"/>
              </a:rPr>
              <a:t>speed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Pub </a:t>
            </a:r>
            <a:r>
              <a:rPr lang="de-DE" sz="2000" b="1" dirty="0" err="1">
                <a:latin typeface="Bandeins Strange" pitchFamily="2" charset="0"/>
              </a:rPr>
              <a:t>to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racetrack</a:t>
            </a:r>
            <a:r>
              <a:rPr lang="de-DE" sz="2000" b="1" dirty="0">
                <a:latin typeface="Bandeins Strange" pitchFamily="2" charset="0"/>
              </a:rPr>
              <a:t>/</a:t>
            </a:r>
            <a:r>
              <a:rPr lang="de-DE" sz="2000" b="1" dirty="0" err="1">
                <a:latin typeface="Bandeins Strange" pitchFamily="2" charset="0"/>
              </a:rPr>
              <a:t>distance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Msg</a:t>
            </a:r>
            <a:r>
              <a:rPr lang="de-DE" sz="2000" b="1" dirty="0">
                <a:latin typeface="Bandeins Strange" pitchFamily="2" charset="0"/>
              </a:rPr>
              <a:t>: { „track“: &lt;0/1&gt;, „</a:t>
            </a:r>
            <a:r>
              <a:rPr lang="de-DE" sz="2000" b="1" dirty="0" err="1">
                <a:latin typeface="Bandeins Strange" pitchFamily="2" charset="0"/>
              </a:rPr>
              <a:t>distance</a:t>
            </a:r>
            <a:r>
              <a:rPr lang="de-DE" sz="2000" b="1" dirty="0">
                <a:latin typeface="Bandeins Strange" pitchFamily="2" charset="0"/>
              </a:rPr>
              <a:t>“: &lt;</a:t>
            </a:r>
            <a:r>
              <a:rPr lang="de-DE" sz="2000" b="1" dirty="0" err="1">
                <a:latin typeface="Bandeins Strange" pitchFamily="2" charset="0"/>
              </a:rPr>
              <a:t>dist_in_cm</a:t>
            </a:r>
            <a:r>
              <a:rPr lang="de-DE" sz="2000" b="1" dirty="0">
                <a:latin typeface="Bandeins Strange" pitchFamily="2" charset="0"/>
              </a:rPr>
              <a:t>&gt;}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4"/>
              </a:rPr>
              <a:t>Sample</a:t>
            </a:r>
            <a:r>
              <a:rPr lang="de-DE" sz="2000" b="1" dirty="0">
                <a:latin typeface="Bandeins Strange" pitchFamily="2" charset="0"/>
                <a:hlinkClick r:id="rId4"/>
              </a:rPr>
              <a:t> Code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5"/>
              </a:rPr>
              <a:t>Schematic</a:t>
            </a:r>
            <a:endParaRPr lang="de-DE" sz="2000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015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29543" y="1600998"/>
            <a:ext cx="4628126" cy="3488894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Overheat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6572931" cy="30414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Cripple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speed</a:t>
            </a:r>
            <a:r>
              <a:rPr lang="de-DE" sz="2000" b="1" dirty="0">
                <a:latin typeface="Bandeins Strange" pitchFamily="2" charset="0"/>
              </a:rPr>
              <a:t>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Racetrack</a:t>
            </a:r>
            <a:r>
              <a:rPr lang="de-DE" sz="2000" b="1" dirty="0">
                <a:latin typeface="Bandeins Strange" pitchFamily="2" charset="0"/>
              </a:rPr>
              <a:t> „</a:t>
            </a:r>
            <a:r>
              <a:rPr lang="de-DE" sz="2000" b="1" dirty="0" err="1">
                <a:latin typeface="Bandeins Strange" pitchFamily="2" charset="0"/>
              </a:rPr>
              <a:t>brain</a:t>
            </a:r>
            <a:r>
              <a:rPr lang="de-DE" sz="2000" b="1" dirty="0">
                <a:latin typeface="Bandeins Strange" pitchFamily="2" charset="0"/>
              </a:rPr>
              <a:t>“ </a:t>
            </a:r>
            <a:r>
              <a:rPr lang="de-DE" sz="2000" b="1" dirty="0" err="1">
                <a:latin typeface="Bandeins Strange" pitchFamily="2" charset="0"/>
              </a:rPr>
              <a:t>lowers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speed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Pub </a:t>
            </a:r>
            <a:r>
              <a:rPr lang="de-DE" sz="2000" b="1" dirty="0" err="1">
                <a:latin typeface="Bandeins Strange" pitchFamily="2" charset="0"/>
              </a:rPr>
              <a:t>to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racetrack</a:t>
            </a:r>
            <a:r>
              <a:rPr lang="de-DE" sz="2000" b="1" dirty="0">
                <a:latin typeface="Bandeins Strange" pitchFamily="2" charset="0"/>
              </a:rPr>
              <a:t>/</a:t>
            </a:r>
            <a:r>
              <a:rPr lang="de-DE" sz="2000" b="1" dirty="0" err="1">
                <a:latin typeface="Bandeins Strange" pitchFamily="2" charset="0"/>
              </a:rPr>
              <a:t>overheat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Msg</a:t>
            </a:r>
            <a:r>
              <a:rPr lang="de-DE" sz="2000" b="1" dirty="0">
                <a:latin typeface="Bandeins Strange" pitchFamily="2" charset="0"/>
              </a:rPr>
              <a:t>: { „track“: &lt;0/1&gt;, „</a:t>
            </a:r>
            <a:r>
              <a:rPr lang="de-DE" sz="2000" b="1" dirty="0" err="1">
                <a:latin typeface="Bandeins Strange" pitchFamily="2" charset="0"/>
              </a:rPr>
              <a:t>temp</a:t>
            </a:r>
            <a:r>
              <a:rPr lang="de-DE" sz="2000" b="1" dirty="0">
                <a:latin typeface="Bandeins Strange" pitchFamily="2" charset="0"/>
              </a:rPr>
              <a:t>“: &lt;</a:t>
            </a:r>
            <a:r>
              <a:rPr lang="de-DE" sz="2000" b="1" dirty="0" err="1">
                <a:latin typeface="Bandeins Strange" pitchFamily="2" charset="0"/>
              </a:rPr>
              <a:t>temp_in_C</a:t>
            </a:r>
            <a:r>
              <a:rPr lang="de-DE" sz="2000" b="1" dirty="0">
                <a:latin typeface="Bandeins Strange" pitchFamily="2" charset="0"/>
              </a:rPr>
              <a:t>&gt;}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4"/>
              </a:rPr>
              <a:t>Sample</a:t>
            </a:r>
            <a:r>
              <a:rPr lang="de-DE" sz="2000" b="1" dirty="0">
                <a:latin typeface="Bandeins Strange" pitchFamily="2" charset="0"/>
                <a:hlinkClick r:id="rId5"/>
              </a:rPr>
              <a:t> Code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6"/>
              </a:rPr>
              <a:t>Schematic</a:t>
            </a:r>
            <a:endParaRPr lang="de-DE" sz="2000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9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88044" y="1428742"/>
            <a:ext cx="6290039" cy="4193359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Racetrack state on </a:t>
            </a:r>
            <a:r>
              <a:rPr lang="en-US" dirty="0" err="1">
                <a:solidFill>
                  <a:srgbClr val="000000"/>
                </a:solidFill>
                <a:cs typeface="Arial"/>
              </a:rPr>
              <a:t>RaspberryPi</a:t>
            </a:r>
            <a:endParaRPr lang="en-US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6884291" cy="30414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5"/>
              </a:rPr>
              <a:t> Async MQTT</a:t>
            </a:r>
            <a:endParaRPr lang="de-DE" sz="2000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State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Idle</a:t>
            </a:r>
            <a:r>
              <a:rPr lang="de-DE" sz="2000" b="1" dirty="0">
                <a:latin typeface="Bandeins Strange" pitchFamily="2" charset="0"/>
              </a:rPr>
              <a:t> / Running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Track # </a:t>
            </a:r>
            <a:r>
              <a:rPr lang="de-DE" sz="2000" b="1" dirty="0" err="1">
                <a:latin typeface="Bandeins Strange" pitchFamily="2" charset="0"/>
              </a:rPr>
              <a:t>of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laps</a:t>
            </a:r>
            <a:endParaRPr lang="de-DE" sz="2000" b="1" dirty="0">
              <a:latin typeface="Bandeins Strange" pitchFamily="2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Track </a:t>
            </a:r>
            <a:r>
              <a:rPr lang="de-DE" sz="2000" b="1" dirty="0" err="1">
                <a:latin typeface="Bandeins Strange" pitchFamily="2" charset="0"/>
              </a:rPr>
              <a:t>overheated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status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for</a:t>
            </a:r>
            <a:r>
              <a:rPr lang="de-DE" sz="2000" b="1" dirty="0">
                <a:latin typeface="Bandeins Strange" pitchFamily="2" charset="0"/>
              </a:rPr>
              <a:t> track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Subscribe</a:t>
            </a:r>
            <a:endParaRPr lang="de-DE" sz="2000" b="1" dirty="0">
              <a:latin typeface="Bandeins Strange" pitchFamily="2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Bandeins Strange" pitchFamily="2" charset="0"/>
              </a:rPr>
              <a:t>Distance</a:t>
            </a:r>
            <a:r>
              <a:rPr lang="de-DE" sz="2000" b="1" dirty="0">
                <a:latin typeface="Bandeins Strange" pitchFamily="2" charset="0"/>
              </a:rPr>
              <a:t>, </a:t>
            </a:r>
            <a:r>
              <a:rPr lang="de-DE" sz="2000" b="1" dirty="0" err="1">
                <a:latin typeface="Bandeins Strange" pitchFamily="2" charset="0"/>
              </a:rPr>
              <a:t>lap</a:t>
            </a:r>
            <a:r>
              <a:rPr lang="de-DE" sz="2000" b="1" dirty="0">
                <a:latin typeface="Bandeins Strange" pitchFamily="2" charset="0"/>
              </a:rPr>
              <a:t>, </a:t>
            </a:r>
            <a:r>
              <a:rPr lang="de-DE" sz="2000" b="1" dirty="0" err="1">
                <a:latin typeface="Bandeins Strange" pitchFamily="2" charset="0"/>
              </a:rPr>
              <a:t>overheat</a:t>
            </a:r>
            <a:r>
              <a:rPr lang="de-DE" sz="2000" b="1" dirty="0">
                <a:latin typeface="Bandeins Strange" pitchFamily="2" charset="0"/>
              </a:rPr>
              <a:t>, </a:t>
            </a:r>
            <a:r>
              <a:rPr lang="de-DE" sz="2000" b="1" dirty="0" err="1">
                <a:latin typeface="Bandeins Strange" pitchFamily="2" charset="0"/>
              </a:rPr>
              <a:t>button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Publish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Speed, </a:t>
            </a:r>
            <a:r>
              <a:rPr lang="de-DE" sz="2000" b="1" dirty="0" err="1">
                <a:latin typeface="Bandeins Strange" pitchFamily="2" charset="0"/>
              </a:rPr>
              <a:t>lights</a:t>
            </a:r>
            <a:r>
              <a:rPr lang="de-DE" sz="2000" b="1" dirty="0">
                <a:latin typeface="Bandeins Strange" pitchFamily="2" charset="0"/>
              </a:rPr>
              <a:t>, </a:t>
            </a:r>
            <a:r>
              <a:rPr lang="de-DE" sz="2000" b="1" dirty="0" err="1">
                <a:latin typeface="Bandeins Strange" pitchFamily="2" charset="0"/>
              </a:rPr>
              <a:t>sync</a:t>
            </a:r>
            <a:r>
              <a:rPr lang="de-DE" sz="2000" b="1" dirty="0">
                <a:latin typeface="Bandeins Strange" pitchFamily="2" charset="0"/>
              </a:rPr>
              <a:t> time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6"/>
              </a:rPr>
              <a:t>Code</a:t>
            </a: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969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51299" y="1346819"/>
            <a:ext cx="6290039" cy="2270163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Leaderboard API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6884291" cy="43117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4"/>
              </a:rPr>
              <a:t>Simple FastAPI App</a:t>
            </a:r>
            <a:endParaRPr lang="de-DE" sz="2000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Score </a:t>
            </a:r>
            <a:r>
              <a:rPr lang="de-DE" sz="2000" b="1" dirty="0" err="1">
                <a:latin typeface="Bandeins Strange" pitchFamily="2" charset="0"/>
              </a:rPr>
              <a:t>model</a:t>
            </a:r>
            <a:endParaRPr lang="de-DE" sz="2000" b="1" dirty="0">
              <a:latin typeface="Bandeins Strange" pitchFamily="2" charset="0"/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time, </a:t>
            </a:r>
            <a:r>
              <a:rPr lang="de-DE" sz="2000" b="1" dirty="0" err="1">
                <a:latin typeface="Bandeins Strange" pitchFamily="2" charset="0"/>
              </a:rPr>
              <a:t>name</a:t>
            </a:r>
            <a:r>
              <a:rPr lang="de-DE" sz="2000" b="1" dirty="0">
                <a:latin typeface="Bandeins Strange" pitchFamily="2" charset="0"/>
              </a:rPr>
              <a:t>, </a:t>
            </a:r>
            <a:r>
              <a:rPr lang="de-DE" sz="2000" b="1" dirty="0" err="1">
                <a:latin typeface="Bandeins Strange" pitchFamily="2" charset="0"/>
              </a:rPr>
              <a:t>created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/</a:t>
            </a:r>
            <a:r>
              <a:rPr lang="de-DE" sz="2000" b="1" dirty="0" err="1">
                <a:latin typeface="Bandeins Strange" pitchFamily="2" charset="0"/>
              </a:rPr>
              <a:t>leaderboard</a:t>
            </a:r>
            <a:r>
              <a:rPr lang="de-DE" sz="2000" b="1" dirty="0">
                <a:latin typeface="Bandeins Strange" pitchFamily="2" charset="0"/>
              </a:rPr>
              <a:t>/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GET </a:t>
            </a:r>
            <a:r>
              <a:rPr lang="de-DE" sz="2000" b="1" dirty="0" err="1">
                <a:latin typeface="Bandeins Strange" pitchFamily="2" charset="0"/>
              </a:rPr>
              <a:t>list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of</a:t>
            </a:r>
            <a:r>
              <a:rPr lang="de-DE" sz="2000" b="1" dirty="0">
                <a:latin typeface="Bandeins Strange" pitchFamily="2" charset="0"/>
              </a:rPr>
              <a:t> Scores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/</a:t>
            </a:r>
            <a:r>
              <a:rPr lang="de-DE" sz="2000" b="1" dirty="0" err="1">
                <a:latin typeface="Bandeins Strange" pitchFamily="2" charset="0"/>
              </a:rPr>
              <a:t>leaderboard</a:t>
            </a:r>
            <a:r>
              <a:rPr lang="de-DE" sz="2000" b="1" dirty="0">
                <a:latin typeface="Bandeins Strange" pitchFamily="2" charset="0"/>
              </a:rPr>
              <a:t>/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POST </a:t>
            </a:r>
            <a:r>
              <a:rPr lang="de-DE" sz="2000" b="1" dirty="0" err="1">
                <a:latin typeface="Bandeins Strange" pitchFamily="2" charset="0"/>
              </a:rPr>
              <a:t>new</a:t>
            </a:r>
            <a:r>
              <a:rPr lang="de-DE" sz="2000" b="1" dirty="0">
                <a:latin typeface="Bandeins Strange" pitchFamily="2" charset="0"/>
              </a:rPr>
              <a:t> score {“time“: &lt;</a:t>
            </a:r>
            <a:r>
              <a:rPr lang="de-DE" sz="2000" b="1" dirty="0" err="1">
                <a:latin typeface="Bandeins Strange" pitchFamily="2" charset="0"/>
              </a:rPr>
              <a:t>seconds</a:t>
            </a:r>
            <a:r>
              <a:rPr lang="de-DE" sz="2000" b="1" dirty="0">
                <a:latin typeface="Bandeins Strange" pitchFamily="2" charset="0"/>
              </a:rPr>
              <a:t>&gt;}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/</a:t>
            </a:r>
            <a:r>
              <a:rPr lang="de-DE" sz="2000" b="1" dirty="0" err="1">
                <a:latin typeface="Bandeins Strange" pitchFamily="2" charset="0"/>
              </a:rPr>
              <a:t>leaderboard</a:t>
            </a:r>
            <a:r>
              <a:rPr lang="de-DE" sz="2000" b="1" dirty="0">
                <a:latin typeface="Bandeins Strange" pitchFamily="2" charset="0"/>
              </a:rPr>
              <a:t>/{</a:t>
            </a:r>
            <a:r>
              <a:rPr lang="de-DE" sz="2000" b="1" dirty="0" err="1">
                <a:latin typeface="Bandeins Strange" pitchFamily="2" charset="0"/>
              </a:rPr>
              <a:t>score_id</a:t>
            </a:r>
            <a:r>
              <a:rPr lang="de-DE" sz="2000" b="1" dirty="0">
                <a:latin typeface="Bandeins Strange" pitchFamily="2" charset="0"/>
              </a:rPr>
              <a:t>}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PATCH score </a:t>
            </a:r>
            <a:r>
              <a:rPr lang="de-DE" sz="2000" b="1" dirty="0" err="1">
                <a:latin typeface="Bandeins Strange" pitchFamily="2" charset="0"/>
              </a:rPr>
              <a:t>with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name</a:t>
            </a:r>
            <a:r>
              <a:rPr lang="de-DE" sz="2000" b="1" dirty="0">
                <a:latin typeface="Bandeins Strange" pitchFamily="2" charset="0"/>
              </a:rPr>
              <a:t> {„</a:t>
            </a:r>
            <a:r>
              <a:rPr lang="de-DE" sz="2000" b="1" dirty="0" err="1">
                <a:latin typeface="Bandeins Strange" pitchFamily="2" charset="0"/>
              </a:rPr>
              <a:t>name</a:t>
            </a:r>
            <a:r>
              <a:rPr lang="de-DE" sz="2000" b="1" dirty="0">
                <a:latin typeface="Bandeins Strange" pitchFamily="2" charset="0"/>
              </a:rPr>
              <a:t>“: &lt;</a:t>
            </a:r>
            <a:r>
              <a:rPr lang="de-DE" sz="2000" b="1" dirty="0" err="1">
                <a:latin typeface="Bandeins Strange" pitchFamily="2" charset="0"/>
              </a:rPr>
              <a:t>player_name</a:t>
            </a:r>
            <a:r>
              <a:rPr lang="de-DE" sz="2000" b="1" dirty="0">
                <a:latin typeface="Bandeins Strange" pitchFamily="2" charset="0"/>
              </a:rPr>
              <a:t>&gt;}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5"/>
              </a:rPr>
              <a:t>Code</a:t>
            </a: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868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F3D169A-8CE4-B0F3-1C47-AC484A5C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15611" y="1295908"/>
            <a:ext cx="3994143" cy="3473168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Workshop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Leaderboard Front End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3" name="Textfeld 36">
            <a:extLst>
              <a:ext uri="{FF2B5EF4-FFF2-40B4-BE49-F238E27FC236}">
                <a16:creationId xmlns:a16="http://schemas.microsoft.com/office/drawing/2014/main" id="{339013FE-EACD-BC6A-9201-06FBD4C703D6}"/>
              </a:ext>
            </a:extLst>
          </p:cNvPr>
          <p:cNvSpPr txBox="1"/>
          <p:nvPr/>
        </p:nvSpPr>
        <p:spPr>
          <a:xfrm>
            <a:off x="481012" y="1625599"/>
            <a:ext cx="6884291" cy="431173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  <a:hlinkClick r:id="rId4"/>
              </a:rPr>
              <a:t>Simple React App</a:t>
            </a:r>
            <a:endParaRPr lang="de-DE" sz="2000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Simple Name – Time Table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Poll /</a:t>
            </a:r>
            <a:r>
              <a:rPr lang="de-DE" sz="2000" b="1" dirty="0" err="1">
                <a:latin typeface="Bandeins Strange" pitchFamily="2" charset="0"/>
              </a:rPr>
              <a:t>leaderboard</a:t>
            </a:r>
            <a:r>
              <a:rPr lang="de-DE" sz="2000" b="1" dirty="0">
                <a:latin typeface="Bandeins Strange" pitchFamily="2" charset="0"/>
              </a:rPr>
              <a:t>/ </a:t>
            </a:r>
            <a:r>
              <a:rPr lang="de-DE" sz="2000" b="1" dirty="0" err="1">
                <a:latin typeface="Bandeins Strange" pitchFamily="2" charset="0"/>
              </a:rPr>
              <a:t>endpoint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every</a:t>
            </a:r>
            <a:r>
              <a:rPr lang="de-DE" sz="2000" b="1" dirty="0">
                <a:latin typeface="Bandeins Strange" pitchFamily="2" charset="0"/>
              </a:rPr>
              <a:t> 2 </a:t>
            </a:r>
            <a:r>
              <a:rPr lang="de-DE" sz="2000" b="1" dirty="0" err="1">
                <a:latin typeface="Bandeins Strange" pitchFamily="2" charset="0"/>
              </a:rPr>
              <a:t>seconds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Check </a:t>
            </a:r>
            <a:r>
              <a:rPr lang="de-DE" sz="2000" b="1" dirty="0" err="1">
                <a:latin typeface="Bandeins Strange" pitchFamily="2" charset="0"/>
              </a:rPr>
              <a:t>for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new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scores</a:t>
            </a:r>
            <a:r>
              <a:rPr lang="de-DE" sz="2000" b="1" dirty="0">
                <a:latin typeface="Bandeins Strange" pitchFamily="2" charset="0"/>
              </a:rPr>
              <a:t> (</a:t>
            </a:r>
            <a:r>
              <a:rPr lang="de-DE" sz="2000" b="1" dirty="0" err="1">
                <a:latin typeface="Bandeins Strange" pitchFamily="2" charset="0"/>
              </a:rPr>
              <a:t>without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name</a:t>
            </a:r>
            <a:r>
              <a:rPr lang="de-DE" sz="2000" b="1" dirty="0">
                <a:latin typeface="Bandeins Strange" pitchFamily="2" charset="0"/>
              </a:rPr>
              <a:t>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Show form </a:t>
            </a:r>
            <a:r>
              <a:rPr lang="de-DE" sz="2000" b="1" dirty="0" err="1">
                <a:latin typeface="Bandeins Strange" pitchFamily="2" charset="0"/>
              </a:rPr>
              <a:t>to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enter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name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when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new</a:t>
            </a:r>
            <a:r>
              <a:rPr lang="de-DE" sz="2000" b="1" dirty="0">
                <a:latin typeface="Bandeins Strange" pitchFamily="2" charset="0"/>
              </a:rPr>
              <a:t> score </a:t>
            </a:r>
            <a:r>
              <a:rPr lang="de-DE" sz="2000" b="1" dirty="0" err="1">
                <a:latin typeface="Bandeins Strange" pitchFamily="2" charset="0"/>
              </a:rPr>
              <a:t>found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</a:rPr>
              <a:t>PATCH score </a:t>
            </a:r>
            <a:r>
              <a:rPr lang="de-DE" sz="2000" b="1" dirty="0" err="1">
                <a:latin typeface="Bandeins Strange" pitchFamily="2" charset="0"/>
              </a:rPr>
              <a:t>with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name</a:t>
            </a:r>
            <a:endParaRPr lang="de-DE" sz="2000" b="1" dirty="0">
              <a:latin typeface="Bandeins Strange" pitchFamily="2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Bandeins Strange" pitchFamily="2" charset="0"/>
                <a:hlinkClick r:id="rId5"/>
              </a:rPr>
              <a:t>Code</a:t>
            </a:r>
            <a:endParaRPr lang="de-DE" sz="2000" dirty="0"/>
          </a:p>
          <a:p>
            <a:pPr>
              <a:lnSpc>
                <a:spcPct val="130000"/>
              </a:lnSpc>
            </a:pPr>
            <a:endParaRPr lang="de-DE" sz="2000" dirty="0">
              <a:latin typeface="Bandeins Strange" pitchFamily="2" charset="0"/>
            </a:endParaRPr>
          </a:p>
          <a:p>
            <a:pPr lvl="1">
              <a:lnSpc>
                <a:spcPct val="130000"/>
              </a:lnSpc>
            </a:pPr>
            <a:endParaRPr lang="de-DE" sz="2000" dirty="0"/>
          </a:p>
          <a:p>
            <a:pPr lvl="1">
              <a:lnSpc>
                <a:spcPct val="130000"/>
              </a:lnSpc>
            </a:pPr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  <a:p>
            <a:endParaRPr lang="en-GB" sz="16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81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LINKS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latin typeface="Bandeins Strange" pitchFamily="2" charset="0"/>
              </a:rPr>
              <a:t>ESP2866</a:t>
            </a:r>
          </a:p>
          <a:p>
            <a:pPr lvl="1">
              <a:lnSpc>
                <a:spcPct val="130000"/>
              </a:lnSpc>
            </a:pPr>
            <a:r>
              <a:rPr lang="de-DE" sz="2000" dirty="0">
                <a:hlinkClick r:id="rId3"/>
              </a:rPr>
              <a:t>https://www.espressif.com/en/products/socs/esp8266</a:t>
            </a:r>
            <a:endParaRPr lang="de-DE" sz="2000" dirty="0"/>
          </a:p>
          <a:p>
            <a:pPr>
              <a:lnSpc>
                <a:spcPct val="130000"/>
              </a:lnSpc>
            </a:pPr>
            <a:endParaRPr lang="de-DE" sz="2000" b="1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r>
              <a:rPr lang="de-DE" sz="2000" b="1" dirty="0" err="1">
                <a:latin typeface="Bandeins Strange" pitchFamily="2" charset="0"/>
              </a:rPr>
              <a:t>MicroPython</a:t>
            </a:r>
            <a:endParaRPr lang="de-DE" sz="2000" b="1" dirty="0">
              <a:latin typeface="Bandeins Strange" pitchFamily="2" charset="0"/>
            </a:endParaRPr>
          </a:p>
          <a:p>
            <a:pPr marL="457200" lvl="2"/>
            <a:r>
              <a:rPr lang="de-DE" sz="2000" dirty="0">
                <a:hlinkClick r:id="rId4"/>
              </a:rPr>
              <a:t>https://micropython.org/</a:t>
            </a:r>
            <a:endParaRPr lang="de-DE" sz="2000" dirty="0"/>
          </a:p>
          <a:p>
            <a:pPr marL="0" lvl="1"/>
            <a:endParaRPr lang="de-DE" sz="2000" dirty="0"/>
          </a:p>
          <a:p>
            <a:pPr>
              <a:lnSpc>
                <a:spcPct val="130000"/>
              </a:lnSpc>
            </a:pPr>
            <a:r>
              <a:rPr lang="de-DE" sz="2000" b="1" dirty="0">
                <a:latin typeface="Bandeins Strange" pitchFamily="2" charset="0"/>
              </a:rPr>
              <a:t>MQTT</a:t>
            </a:r>
          </a:p>
          <a:p>
            <a:pPr marL="457200" lvl="2"/>
            <a:r>
              <a:rPr lang="de-DE" sz="2000" dirty="0">
                <a:hlinkClick r:id="rId5"/>
              </a:rPr>
              <a:t>https://mqtt.org/</a:t>
            </a:r>
            <a:endParaRPr lang="de-DE" sz="2000" dirty="0"/>
          </a:p>
          <a:p>
            <a:pPr marL="457200" lvl="2"/>
            <a:r>
              <a:rPr lang="de-DE" sz="2000" dirty="0">
                <a:hlinkClick r:id="rId6"/>
              </a:rPr>
              <a:t>MQTT vs. HTTP</a:t>
            </a:r>
            <a:endParaRPr lang="de-DE" sz="2000" dirty="0"/>
          </a:p>
          <a:p>
            <a:pPr marL="0" lvl="1"/>
            <a:endParaRPr lang="de-DE" sz="2000" dirty="0"/>
          </a:p>
          <a:p>
            <a:pPr marL="0" lvl="1"/>
            <a:r>
              <a:rPr lang="de-DE" sz="2000" b="1" dirty="0" err="1">
                <a:latin typeface="Bandeins Strange" pitchFamily="2" charset="0"/>
              </a:rPr>
              <a:t>Github</a:t>
            </a:r>
            <a:endParaRPr lang="de-DE" sz="2000" b="1" dirty="0">
              <a:latin typeface="Bandeins Strange" pitchFamily="2" charset="0"/>
            </a:endParaRPr>
          </a:p>
          <a:p>
            <a:pPr marL="457200" lvl="2"/>
            <a:r>
              <a:rPr lang="de-DE" sz="2000" dirty="0">
                <a:hlinkClick r:id="rId7"/>
              </a:rPr>
              <a:t>https://github.com/michael-niepel-exxeta/pycon-sk-2022-esp8266</a:t>
            </a:r>
            <a:endParaRPr lang="de-DE" sz="2000" dirty="0"/>
          </a:p>
          <a:p>
            <a:pPr marL="0" lvl="1"/>
            <a:endParaRPr lang="de-DE" sz="2000" dirty="0"/>
          </a:p>
          <a:p>
            <a:pPr lvl="1" indent="0">
              <a:buNone/>
            </a:pPr>
            <a:endParaRPr lang="de-DE" dirty="0"/>
          </a:p>
          <a:p>
            <a:pPr indent="-575100">
              <a:lnSpc>
                <a:spcPct val="13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6788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 err="1">
                <a:solidFill>
                  <a:srgbClr val="000000"/>
                </a:solidFill>
                <a:latin typeface="Bandeins Strange" pitchFamily="2" charset="0"/>
              </a:rPr>
              <a:t>Sersors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1E4171-12DA-92DD-34B0-402F20C7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72353" y="2775739"/>
            <a:ext cx="5053323" cy="3526798"/>
          </a:xfrm>
          <a:prstGeom prst="rect">
            <a:avLst/>
          </a:prstGeom>
        </p:spPr>
      </p:pic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4395787" cy="22960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latin typeface="Bandeins Strange" pitchFamily="2" charset="0"/>
              </a:rPr>
              <a:t>IR </a:t>
            </a:r>
            <a:r>
              <a:rPr lang="de-DE" sz="2000" b="1" dirty="0" err="1">
                <a:latin typeface="Bandeins Strange" pitchFamily="2" charset="0"/>
              </a:rPr>
              <a:t>optical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sensor</a:t>
            </a:r>
            <a:r>
              <a:rPr lang="de-DE" sz="2000" b="1" dirty="0">
                <a:latin typeface="Bandeins Strange" pitchFamily="2" charset="0"/>
              </a:rPr>
              <a:t> FC-51 </a:t>
            </a:r>
          </a:p>
          <a:p>
            <a:pPr>
              <a:lnSpc>
                <a:spcPct val="130000"/>
              </a:lnSpc>
            </a:pPr>
            <a:endParaRPr lang="de-DE" sz="2000" b="1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Comparator</a:t>
            </a:r>
            <a:r>
              <a:rPr lang="de-DE" dirty="0"/>
              <a:t> LM393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2 - 30cm </a:t>
            </a:r>
            <a:r>
              <a:rPr lang="de-DE" dirty="0" err="1"/>
              <a:t>range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voltage</a:t>
            </a:r>
            <a:r>
              <a:rPr lang="de-DE" dirty="0"/>
              <a:t> 3,3 - 5V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7D5083F-829C-D759-60CD-3F672FB3D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158" y="540097"/>
            <a:ext cx="3771991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72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41E4171-12DA-92DD-34B0-402F20C7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2207" y="3045031"/>
            <a:ext cx="3926097" cy="2801434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 err="1">
                <a:solidFill>
                  <a:srgbClr val="000000"/>
                </a:solidFill>
                <a:latin typeface="Bandeins Strange" pitchFamily="2" charset="0"/>
              </a:rPr>
              <a:t>Sersors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2605012" cy="16737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latin typeface="Bandeins Strange" pitchFamily="2" charset="0"/>
              </a:rPr>
              <a:t>Sound </a:t>
            </a:r>
            <a:r>
              <a:rPr lang="de-DE" sz="2000" b="1" dirty="0" err="1">
                <a:latin typeface="Bandeins Strange" pitchFamily="2" charset="0"/>
              </a:rPr>
              <a:t>sensor</a:t>
            </a:r>
            <a:r>
              <a:rPr lang="de-DE" sz="2000" b="1" dirty="0">
                <a:latin typeface="Bandeins Strange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endParaRPr lang="de-DE" sz="2000" b="1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Comparator</a:t>
            </a:r>
            <a:r>
              <a:rPr lang="de-DE" dirty="0"/>
              <a:t> LM393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voltage</a:t>
            </a:r>
            <a:r>
              <a:rPr lang="de-DE" dirty="0"/>
              <a:t> 4 - 6V</a:t>
            </a:r>
          </a:p>
          <a:p>
            <a:pPr indent="-575100">
              <a:lnSpc>
                <a:spcPct val="130000"/>
              </a:lnSpc>
            </a:pPr>
            <a:endParaRPr lang="de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01AC4-9F83-E879-0B1F-8F30CA76B9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7312" y="540097"/>
            <a:ext cx="376968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01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 err="1">
                <a:solidFill>
                  <a:srgbClr val="000000"/>
                </a:solidFill>
                <a:latin typeface="Bandeins Strange" pitchFamily="2" charset="0"/>
              </a:rPr>
              <a:t>Sersors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 err="1">
                <a:latin typeface="Bandeins Strange" pitchFamily="2" charset="0"/>
              </a:rPr>
              <a:t>Temperature</a:t>
            </a:r>
            <a:r>
              <a:rPr lang="de-DE" sz="2000" b="1" dirty="0">
                <a:latin typeface="Bandeins Strange" pitchFamily="2" charset="0"/>
              </a:rPr>
              <a:t> </a:t>
            </a:r>
            <a:r>
              <a:rPr lang="de-DE" sz="2000" b="1" dirty="0" err="1">
                <a:latin typeface="Bandeins Strange" pitchFamily="2" charset="0"/>
              </a:rPr>
              <a:t>sensor</a:t>
            </a:r>
            <a:endParaRPr lang="de-DE" sz="2000" b="1" dirty="0">
              <a:latin typeface="Bandeins Strange" pitchFamily="2" charset="0"/>
            </a:endParaRPr>
          </a:p>
          <a:p>
            <a:pPr>
              <a:lnSpc>
                <a:spcPct val="130000"/>
              </a:lnSpc>
            </a:pPr>
            <a:endParaRPr lang="de-DE" sz="2000" b="1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Digital </a:t>
            </a:r>
            <a:r>
              <a:rPr lang="de-DE" dirty="0" err="1"/>
              <a:t>sensor</a:t>
            </a:r>
            <a:endParaRPr lang="de-DE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UMW DS18B20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Range: -55 </a:t>
            </a:r>
            <a:r>
              <a:rPr lang="de-DE" dirty="0" err="1"/>
              <a:t>to</a:t>
            </a:r>
            <a:r>
              <a:rPr lang="de-DE" dirty="0"/>
              <a:t> +125 °C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dirty="0"/>
              <a:t>Input </a:t>
            </a:r>
            <a:r>
              <a:rPr lang="de-DE" dirty="0" err="1"/>
              <a:t>voltage</a:t>
            </a:r>
            <a:r>
              <a:rPr lang="de-DE" dirty="0"/>
              <a:t> 2,5 - 5,5V</a:t>
            </a:r>
          </a:p>
          <a:p>
            <a:pPr marL="0" lvl="1"/>
            <a:endParaRPr lang="de-DE" dirty="0"/>
          </a:p>
          <a:p>
            <a:pPr indent="-575100">
              <a:lnSpc>
                <a:spcPct val="130000"/>
              </a:lnSpc>
            </a:pP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1E4171-12DA-92DD-34B0-402F20C7C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30508" y="2583366"/>
            <a:ext cx="3537116" cy="352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04AC5B-A749-EB6C-6792-44638A67FC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236158" y="1095853"/>
            <a:ext cx="3771991" cy="297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47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 err="1">
                <a:solidFill>
                  <a:srgbClr val="000000"/>
                </a:solidFill>
                <a:latin typeface="Bandeins Strange" pitchFamily="2" charset="0"/>
              </a:rPr>
              <a:t>MicroPython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Python3 </a:t>
            </a:r>
            <a:r>
              <a:rPr lang="de-DE" sz="2000" dirty="0" err="1">
                <a:latin typeface="Bandeins Strange" pitchFamily="2" charset="0"/>
              </a:rPr>
              <a:t>implementation</a:t>
            </a:r>
            <a:endParaRPr lang="de-DE" sz="20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Subset</a:t>
            </a:r>
            <a:r>
              <a:rPr lang="de-DE" sz="2000" dirty="0">
                <a:latin typeface="Bandeins Strange" pitchFamily="2" charset="0"/>
              </a:rPr>
              <a:t> </a:t>
            </a:r>
            <a:r>
              <a:rPr lang="de-DE" sz="2000" dirty="0" err="1">
                <a:latin typeface="Bandeins Strange" pitchFamily="2" charset="0"/>
              </a:rPr>
              <a:t>of</a:t>
            </a:r>
            <a:r>
              <a:rPr lang="de-DE" sz="2000" dirty="0">
                <a:latin typeface="Bandeins Strange" pitchFamily="2" charset="0"/>
              </a:rPr>
              <a:t> Python Standard Library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Bandeins Strange" pitchFamily="2" charset="0"/>
              </a:rPr>
              <a:t>Optimalisation</a:t>
            </a:r>
            <a:r>
              <a:rPr lang="de-DE" sz="2000" dirty="0">
                <a:latin typeface="Bandeins Strange" pitchFamily="2" charset="0"/>
              </a:rPr>
              <a:t> </a:t>
            </a:r>
            <a:r>
              <a:rPr lang="de-DE" sz="2000" dirty="0" err="1">
                <a:latin typeface="Bandeins Strange" pitchFamily="2" charset="0"/>
              </a:rPr>
              <a:t>for</a:t>
            </a:r>
            <a:r>
              <a:rPr lang="de-DE" sz="2000" dirty="0">
                <a:latin typeface="Bandeins Strange" pitchFamily="2" charset="0"/>
              </a:rPr>
              <a:t> MCU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REPL (</a:t>
            </a:r>
            <a:r>
              <a:rPr lang="de-DE" sz="2000" dirty="0" err="1">
                <a:latin typeface="Bandeins Strange" pitchFamily="2" charset="0"/>
              </a:rPr>
              <a:t>aj</a:t>
            </a:r>
            <a:r>
              <a:rPr lang="de-DE" sz="2000" dirty="0">
                <a:latin typeface="Bandeins Strange" pitchFamily="2" charset="0"/>
              </a:rPr>
              <a:t> </a:t>
            </a:r>
            <a:r>
              <a:rPr lang="de-DE" sz="2000" dirty="0" err="1">
                <a:latin typeface="Bandeins Strange" pitchFamily="2" charset="0"/>
              </a:rPr>
              <a:t>WebREPL</a:t>
            </a:r>
            <a:r>
              <a:rPr lang="de-DE" sz="2000" dirty="0">
                <a:latin typeface="Bandeins Strange" pitchFamily="2" charset="0"/>
              </a:rPr>
              <a:t>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Bandeins Strange" pitchFamily="2" charset="0"/>
              </a:rPr>
              <a:t>HW </a:t>
            </a:r>
            <a:r>
              <a:rPr lang="de-DE" sz="2000" dirty="0" err="1">
                <a:latin typeface="Bandeins Strange" pitchFamily="2" charset="0"/>
              </a:rPr>
              <a:t>modules</a:t>
            </a:r>
            <a:endParaRPr lang="de-DE" sz="2000" dirty="0">
              <a:latin typeface="Bandeins Strange" pitchFamily="2" charset="0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ourier" pitchFamily="2" charset="0"/>
              </a:rPr>
              <a:t>machine</a:t>
            </a:r>
            <a:endParaRPr lang="de-DE" dirty="0">
              <a:latin typeface="Courier" pitchFamily="2" charset="0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ourier" pitchFamily="2" charset="0"/>
              </a:rPr>
              <a:t>esp</a:t>
            </a:r>
            <a:endParaRPr lang="de-DE" dirty="0">
              <a:latin typeface="Courier" pitchFamily="2" charset="0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dirty="0">
                <a:latin typeface="Courier" pitchFamily="2" charset="0"/>
              </a:rPr>
              <a:t>network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ourier" pitchFamily="2" charset="0"/>
              </a:rPr>
              <a:t>onewire</a:t>
            </a:r>
            <a:endParaRPr lang="de-DE" dirty="0">
              <a:latin typeface="Courier" pitchFamily="2" charset="0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ourier" pitchFamily="2" charset="0"/>
              </a:rPr>
              <a:t>neopixel</a:t>
            </a:r>
            <a:endParaRPr lang="de-DE" dirty="0">
              <a:latin typeface="Courier" pitchFamily="2" charset="0"/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Courier" pitchFamily="2" charset="0"/>
              </a:rPr>
              <a:t>dht</a:t>
            </a:r>
            <a:r>
              <a:rPr lang="de-DE" dirty="0">
                <a:latin typeface="Courier" pitchFamily="2" charset="0"/>
              </a:rPr>
              <a:t> </a:t>
            </a:r>
            <a:r>
              <a:rPr lang="de-DE" dirty="0"/>
              <a:t>(</a:t>
            </a:r>
            <a:r>
              <a:rPr lang="de-DE" dirty="0" err="1"/>
              <a:t>temperature</a:t>
            </a:r>
            <a:r>
              <a:rPr lang="de-DE" dirty="0"/>
              <a:t> and </a:t>
            </a:r>
            <a:r>
              <a:rPr lang="de-DE" dirty="0" err="1"/>
              <a:t>humidity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dirty="0">
                <a:latin typeface="Courier" pitchFamily="2" charset="0"/>
              </a:rPr>
              <a:t>ssd1306 </a:t>
            </a:r>
            <a:r>
              <a:rPr lang="de-DE" dirty="0"/>
              <a:t>(OLED </a:t>
            </a:r>
            <a:r>
              <a:rPr lang="de-DE" dirty="0" err="1"/>
              <a:t>display</a:t>
            </a:r>
            <a:r>
              <a:rPr lang="de-DE" dirty="0"/>
              <a:t>)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de-DE" dirty="0">
                <a:hlinkClick r:id="rId3"/>
              </a:rPr>
              <a:t>http://docs.micropython.org/en/latest/library/index.html</a:t>
            </a:r>
            <a:endParaRPr lang="de-DE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0" lvl="1"/>
            <a:endParaRPr lang="de-DE" dirty="0"/>
          </a:p>
          <a:p>
            <a:pPr indent="-575100">
              <a:lnSpc>
                <a:spcPct val="130000"/>
              </a:lnSpc>
            </a:pPr>
            <a:endParaRPr lang="de-DE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D13A47C-77E8-BD4C-18F4-8E3B3A2BB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66" y="1609962"/>
            <a:ext cx="6426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7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MQTT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The Standard for IoT Messaging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sp>
        <p:nvSpPr>
          <p:cNvPr id="11" name="Textfeld 36">
            <a:extLst>
              <a:ext uri="{FF2B5EF4-FFF2-40B4-BE49-F238E27FC236}">
                <a16:creationId xmlns:a16="http://schemas.microsoft.com/office/drawing/2014/main" id="{CD29E59A-A2DC-8F26-289F-DE92F8550788}"/>
              </a:ext>
            </a:extLst>
          </p:cNvPr>
          <p:cNvSpPr txBox="1"/>
          <p:nvPr/>
        </p:nvSpPr>
        <p:spPr>
          <a:xfrm>
            <a:off x="481013" y="1755266"/>
            <a:ext cx="8436106" cy="43561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>
                <a:latin typeface="Bandeins Strange" pitchFamily="2" charset="0"/>
              </a:rPr>
              <a:t>Message Queue </a:t>
            </a:r>
            <a:r>
              <a:rPr lang="de-DE" sz="2800" dirty="0" err="1">
                <a:latin typeface="Bandeins Strange" pitchFamily="2" charset="0"/>
              </a:rPr>
              <a:t>Telemetry</a:t>
            </a:r>
            <a:r>
              <a:rPr lang="de-DE" sz="2800" dirty="0">
                <a:latin typeface="Bandeins Strange" pitchFamily="2" charset="0"/>
              </a:rPr>
              <a:t> Transport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>
                <a:latin typeface="Bandeins Strange" pitchFamily="2" charset="0"/>
              </a:rPr>
              <a:t>Lightweight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de-DE" sz="2800" dirty="0">
                <a:latin typeface="Bandeins Strange" pitchFamily="2" charset="0"/>
              </a:rPr>
              <a:t>Publish/</a:t>
            </a:r>
            <a:r>
              <a:rPr lang="de-DE" sz="2800" dirty="0" err="1">
                <a:latin typeface="Bandeins Strange" pitchFamily="2" charset="0"/>
              </a:rPr>
              <a:t>Subscribe</a:t>
            </a:r>
            <a:endParaRPr lang="de-DE" sz="28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Bandeins Strange" pitchFamily="2" charset="0"/>
              </a:rPr>
              <a:t>Low bandwidth</a:t>
            </a:r>
            <a:endParaRPr lang="sk-SK" sz="28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sz="2800" dirty="0">
                <a:latin typeface="Bandeins Strange" pitchFamily="2" charset="0"/>
              </a:rPr>
              <a:t>TLS </a:t>
            </a:r>
            <a:r>
              <a:rPr lang="sk-SK" sz="2800" dirty="0" err="1">
                <a:latin typeface="Bandeins Strange" pitchFamily="2" charset="0"/>
              </a:rPr>
              <a:t>encryption</a:t>
            </a:r>
            <a:endParaRPr lang="sk-SK" sz="28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sz="2800" dirty="0" err="1">
                <a:latin typeface="Bandeins Strange" pitchFamily="2" charset="0"/>
              </a:rPr>
              <a:t>OAuth</a:t>
            </a:r>
            <a:r>
              <a:rPr lang="sk-SK" sz="2800" dirty="0">
                <a:latin typeface="Bandeins Strange" pitchFamily="2" charset="0"/>
              </a:rPr>
              <a:t> </a:t>
            </a:r>
            <a:r>
              <a:rPr lang="sk-SK" sz="2800" dirty="0" err="1">
                <a:latin typeface="Bandeins Strange" pitchFamily="2" charset="0"/>
              </a:rPr>
              <a:t>authentication</a:t>
            </a:r>
            <a:endParaRPr lang="sk-SK" sz="2800" dirty="0">
              <a:latin typeface="Bandeins Strange" pitchFamily="2" charset="0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sk-SK" sz="2800" dirty="0" err="1">
                <a:latin typeface="Bandeins Strange" pitchFamily="2" charset="0"/>
              </a:rPr>
              <a:t>Authorization</a:t>
            </a:r>
            <a:endParaRPr lang="de-DE" sz="2800" dirty="0">
              <a:latin typeface="Bandeins Strange" pitchFamily="2" charset="0"/>
            </a:endParaRPr>
          </a:p>
          <a:p>
            <a:pPr indent="-575100">
              <a:lnSpc>
                <a:spcPct val="130000"/>
              </a:lnSpc>
            </a:pP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1260780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1237EB35-0857-8944-9802-6AF6C3D44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>
            <a:normAutofit fontScale="90000"/>
          </a:bodyPr>
          <a:lstStyle/>
          <a:p>
            <a:r>
              <a:rPr lang="de-DE" dirty="0">
                <a:solidFill>
                  <a:srgbClr val="000000"/>
                </a:solidFill>
                <a:latin typeface="Bandeins Strange" pitchFamily="2" charset="0"/>
              </a:rPr>
              <a:t>MQTT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ACA93F5-6C1C-7C4A-B15F-CF4AEAB854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6497" y="1039042"/>
            <a:ext cx="11224410" cy="307777"/>
          </a:xfrm>
        </p:spPr>
        <p:txBody>
          <a:bodyPr lIns="0"/>
          <a:lstStyle/>
          <a:p>
            <a:r>
              <a:rPr lang="en-US" dirty="0">
                <a:solidFill>
                  <a:srgbClr val="000000"/>
                </a:solidFill>
                <a:cs typeface="Arial"/>
              </a:rPr>
              <a:t>The Standard for IoT Messaging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8E5EB48-33EA-3843-B69C-3759D5696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PyCon</a:t>
            </a:r>
            <a:r>
              <a:rPr lang="de-DE" dirty="0"/>
              <a:t> SK 2022 | September 2022</a:t>
            </a:r>
            <a:endParaRPr lang="de-DE" b="1" dirty="0"/>
          </a:p>
        </p:txBody>
      </p:sp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14C7A25-BFDF-8088-12E0-991F0C81E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1" y="2022747"/>
            <a:ext cx="11016698" cy="344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21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39892</TotalTime>
  <Words>2223</Words>
  <Application>Microsoft Macintosh PowerPoint</Application>
  <PresentationFormat>Widescreen</PresentationFormat>
  <Paragraphs>557</Paragraphs>
  <Slides>37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Bandeins Strange</vt:lpstr>
      <vt:lpstr>Bandeins Strange Bold Extd Half</vt:lpstr>
      <vt:lpstr>Calibri</vt:lpstr>
      <vt:lpstr>Calibri Light</vt:lpstr>
      <vt:lpstr>Courier</vt:lpstr>
      <vt:lpstr>Sen</vt:lpstr>
      <vt:lpstr>Office Theme</vt:lpstr>
      <vt:lpstr>MicroPython &amp; ESP8266 </vt:lpstr>
      <vt:lpstr>PowerPoint Presentation</vt:lpstr>
      <vt:lpstr>ESP8266</vt:lpstr>
      <vt:lpstr>Sersors</vt:lpstr>
      <vt:lpstr>Sersors</vt:lpstr>
      <vt:lpstr>Sersors</vt:lpstr>
      <vt:lpstr>MicroPython</vt:lpstr>
      <vt:lpstr>MQTT</vt:lpstr>
      <vt:lpstr>MQTT</vt:lpstr>
      <vt:lpstr>MQTT</vt:lpstr>
      <vt:lpstr>MQTT</vt:lpstr>
      <vt:lpstr>MQTT</vt:lpstr>
      <vt:lpstr>Basics</vt:lpstr>
      <vt:lpstr>Basics</vt:lpstr>
      <vt:lpstr>Basics</vt:lpstr>
      <vt:lpstr>Basics</vt:lpstr>
      <vt:lpstr>Basics</vt:lpstr>
      <vt:lpstr>Basics</vt:lpstr>
      <vt:lpstr>Basics</vt:lpstr>
      <vt:lpstr>Basics</vt:lpstr>
      <vt:lpstr>Basics</vt:lpstr>
      <vt:lpstr>Basics</vt:lpstr>
      <vt:lpstr>Basics</vt:lpstr>
      <vt:lpstr>Basics</vt:lpstr>
      <vt:lpstr>Basics</vt:lpstr>
      <vt:lpstr>Workshop</vt:lpstr>
      <vt:lpstr>Workshop</vt:lpstr>
      <vt:lpstr>Workshop</vt:lpstr>
      <vt:lpstr>Workshop</vt:lpstr>
      <vt:lpstr>Workshop</vt:lpstr>
      <vt:lpstr>Workshop</vt:lpstr>
      <vt:lpstr>Workshop</vt:lpstr>
      <vt:lpstr>Workshop</vt:lpstr>
      <vt:lpstr>Workshop</vt:lpstr>
      <vt:lpstr>Workshop</vt:lpstr>
      <vt:lpstr>Workshop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Niepel, Michael</dc:creator>
  <cp:lastModifiedBy>Niepel, Michael</cp:lastModifiedBy>
  <cp:revision>338</cp:revision>
  <dcterms:created xsi:type="dcterms:W3CDTF">2022-07-25T15:11:03Z</dcterms:created>
  <dcterms:modified xsi:type="dcterms:W3CDTF">2022-09-07T14:31:29Z</dcterms:modified>
</cp:coreProperties>
</file>